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3"/>
  </p:notesMasterIdLst>
  <p:sldIdLst>
    <p:sldId id="256" r:id="rId5"/>
    <p:sldId id="260" r:id="rId6"/>
    <p:sldId id="267" r:id="rId7"/>
    <p:sldId id="265" r:id="rId8"/>
    <p:sldId id="266" r:id="rId9"/>
    <p:sldId id="262" r:id="rId10"/>
    <p:sldId id="261" r:id="rId11"/>
    <p:sldId id="263" r:id="rId12"/>
  </p:sldIdLst>
  <p:sldSz cx="10691813" cy="75596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8B8CE"/>
    <a:srgbClr val="077E9E"/>
    <a:srgbClr val="009F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C3BFC7-ED0C-8946-8999-6A7956D1456E}" v="91" dt="2022-06-08T11:12:56.142"/>
    <p1510:client id="{C8810163-EC52-49CF-84AE-84D25600B025}" v="75" dt="2022-06-08T07:12:49.006"/>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21"/>
    <p:restoredTop sz="94632"/>
  </p:normalViewPr>
  <p:slideViewPr>
    <p:cSldViewPr snapToGrid="0" snapToObjects="1">
      <p:cViewPr varScale="1">
        <p:scale>
          <a:sx n="96" d="100"/>
          <a:sy n="96" d="100"/>
        </p:scale>
        <p:origin x="138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E2B4BE-FCAB-BB48-BCC2-B46A378618AB}" type="datetimeFigureOut">
              <a:rPr lang="fi-FI" smtClean="0"/>
              <a:t>9.6.2022</a:t>
            </a:fld>
            <a:endParaRPr lang="fi-FI"/>
          </a:p>
        </p:txBody>
      </p:sp>
      <p:sp>
        <p:nvSpPr>
          <p:cNvPr id="4" name="Dian kuvan paikkamerkki 3"/>
          <p:cNvSpPr>
            <a:spLocks noGrp="1" noRot="1" noChangeAspect="1"/>
          </p:cNvSpPr>
          <p:nvPr>
            <p:ph type="sldImg" idx="2"/>
          </p:nvPr>
        </p:nvSpPr>
        <p:spPr>
          <a:xfrm>
            <a:off x="1246188" y="1143000"/>
            <a:ext cx="4365625"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8AD795-623F-B84C-82F7-042D0D024E87}" type="slidenum">
              <a:rPr lang="fi-FI" smtClean="0"/>
              <a:t>‹#›</a:t>
            </a:fld>
            <a:endParaRPr lang="fi-FI"/>
          </a:p>
        </p:txBody>
      </p:sp>
    </p:spTree>
    <p:extLst>
      <p:ext uri="{BB962C8B-B14F-4D97-AF65-F5344CB8AC3E}">
        <p14:creationId xmlns:p14="http://schemas.microsoft.com/office/powerpoint/2010/main" val="1327719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098AD795-623F-B84C-82F7-042D0D024E87}" type="slidenum">
              <a:rPr lang="fi-FI" smtClean="0"/>
              <a:t>2</a:t>
            </a:fld>
            <a:endParaRPr lang="fi-FI"/>
          </a:p>
        </p:txBody>
      </p:sp>
    </p:spTree>
    <p:extLst>
      <p:ext uri="{BB962C8B-B14F-4D97-AF65-F5344CB8AC3E}">
        <p14:creationId xmlns:p14="http://schemas.microsoft.com/office/powerpoint/2010/main" val="1003747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098AD795-623F-B84C-82F7-042D0D024E87}" type="slidenum">
              <a:rPr lang="fi-FI" smtClean="0"/>
              <a:t>4</a:t>
            </a:fld>
            <a:endParaRPr lang="fi-FI"/>
          </a:p>
        </p:txBody>
      </p:sp>
    </p:spTree>
    <p:extLst>
      <p:ext uri="{BB962C8B-B14F-4D97-AF65-F5344CB8AC3E}">
        <p14:creationId xmlns:p14="http://schemas.microsoft.com/office/powerpoint/2010/main" val="470969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Title 1"/>
          <p:cNvSpPr>
            <a:spLocks noGrp="1"/>
          </p:cNvSpPr>
          <p:nvPr>
            <p:ph type="ctrTitle"/>
          </p:nvPr>
        </p:nvSpPr>
        <p:spPr>
          <a:xfrm>
            <a:off x="801886" y="1237197"/>
            <a:ext cx="9088041" cy="2631887"/>
          </a:xfrm>
        </p:spPr>
        <p:txBody>
          <a:bodyPr anchor="b"/>
          <a:lstStyle>
            <a:lvl1pPr algn="ctr">
              <a:defRPr sz="6614"/>
            </a:lvl1pPr>
          </a:lstStyle>
          <a:p>
            <a:r>
              <a:rPr lang="fi-FI"/>
              <a:t>Muokkaa ots. perustyyl. napsautt.</a:t>
            </a:r>
            <a:endParaRPr lang="en-US"/>
          </a:p>
        </p:txBody>
      </p:sp>
      <p:sp>
        <p:nvSpPr>
          <p:cNvPr id="3" name="Subtitle 2"/>
          <p:cNvSpPr>
            <a:spLocks noGrp="1"/>
          </p:cNvSpPr>
          <p:nvPr>
            <p:ph type="subTitle" idx="1"/>
          </p:nvPr>
        </p:nvSpPr>
        <p:spPr>
          <a:xfrm>
            <a:off x="1336477" y="3970580"/>
            <a:ext cx="8018860" cy="1825171"/>
          </a:xfr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fi-FI"/>
              <a:t>Muokkaa alaotsikon perustyyliä napsautt.</a:t>
            </a:r>
            <a:endParaRPr lang="en-US"/>
          </a:p>
        </p:txBody>
      </p:sp>
      <p:sp>
        <p:nvSpPr>
          <p:cNvPr id="4" name="Date Placeholder 3"/>
          <p:cNvSpPr>
            <a:spLocks noGrp="1"/>
          </p:cNvSpPr>
          <p:nvPr>
            <p:ph type="dt" sz="half" idx="10"/>
          </p:nvPr>
        </p:nvSpPr>
        <p:spPr/>
        <p:txBody>
          <a:bodyPr/>
          <a:lstStyle/>
          <a:p>
            <a:fld id="{CEA6A866-1BA2-1B47-A401-723527BB2BA9}" type="datetimeFigureOut">
              <a:rPr lang="fi-FI" smtClean="0"/>
              <a:t>9.6.2022</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0883CE41-478C-FC4B-996B-26308D76ACAF}" type="slidenum">
              <a:rPr lang="fi-FI" smtClean="0"/>
              <a:t>‹#›</a:t>
            </a:fld>
            <a:endParaRPr lang="fi-FI"/>
          </a:p>
        </p:txBody>
      </p:sp>
    </p:spTree>
    <p:extLst>
      <p:ext uri="{BB962C8B-B14F-4D97-AF65-F5344CB8AC3E}">
        <p14:creationId xmlns:p14="http://schemas.microsoft.com/office/powerpoint/2010/main" val="112172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3" name="Vertical Text Placeholder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10"/>
          </p:nvPr>
        </p:nvSpPr>
        <p:spPr/>
        <p:txBody>
          <a:bodyPr/>
          <a:lstStyle/>
          <a:p>
            <a:fld id="{CEA6A866-1BA2-1B47-A401-723527BB2BA9}" type="datetimeFigureOut">
              <a:rPr lang="fi-FI" smtClean="0"/>
              <a:t>9.6.2022</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0883CE41-478C-FC4B-996B-26308D76ACAF}" type="slidenum">
              <a:rPr lang="fi-FI" smtClean="0"/>
              <a:t>‹#›</a:t>
            </a:fld>
            <a:endParaRPr lang="fi-FI"/>
          </a:p>
        </p:txBody>
      </p:sp>
    </p:spTree>
    <p:extLst>
      <p:ext uri="{BB962C8B-B14F-4D97-AF65-F5344CB8AC3E}">
        <p14:creationId xmlns:p14="http://schemas.microsoft.com/office/powerpoint/2010/main" val="3873913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402483"/>
            <a:ext cx="2305422" cy="6406475"/>
          </a:xfrm>
        </p:spPr>
        <p:txBody>
          <a:bodyPr vert="eaVert"/>
          <a:lstStyle/>
          <a:p>
            <a:r>
              <a:rPr lang="fi-FI"/>
              <a:t>Muokkaa ots. perustyyl. napsautt.</a:t>
            </a:r>
            <a:endParaRPr lang="en-US"/>
          </a:p>
        </p:txBody>
      </p:sp>
      <p:sp>
        <p:nvSpPr>
          <p:cNvPr id="3" name="Vertical Text Placeholder 2"/>
          <p:cNvSpPr>
            <a:spLocks noGrp="1"/>
          </p:cNvSpPr>
          <p:nvPr>
            <p:ph type="body" orient="vert" idx="1"/>
          </p:nvPr>
        </p:nvSpPr>
        <p:spPr>
          <a:xfrm>
            <a:off x="735063" y="402483"/>
            <a:ext cx="6782619" cy="6406475"/>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10"/>
          </p:nvPr>
        </p:nvSpPr>
        <p:spPr/>
        <p:txBody>
          <a:bodyPr/>
          <a:lstStyle/>
          <a:p>
            <a:fld id="{CEA6A866-1BA2-1B47-A401-723527BB2BA9}" type="datetimeFigureOut">
              <a:rPr lang="fi-FI" smtClean="0"/>
              <a:t>9.6.2022</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0883CE41-478C-FC4B-996B-26308D76ACAF}" type="slidenum">
              <a:rPr lang="fi-FI" smtClean="0"/>
              <a:t>‹#›</a:t>
            </a:fld>
            <a:endParaRPr lang="fi-FI"/>
          </a:p>
        </p:txBody>
      </p:sp>
    </p:spTree>
    <p:extLst>
      <p:ext uri="{BB962C8B-B14F-4D97-AF65-F5344CB8AC3E}">
        <p14:creationId xmlns:p14="http://schemas.microsoft.com/office/powerpoint/2010/main" val="2382017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10"/>
          </p:nvPr>
        </p:nvSpPr>
        <p:spPr/>
        <p:txBody>
          <a:bodyPr/>
          <a:lstStyle/>
          <a:p>
            <a:fld id="{CEA6A866-1BA2-1B47-A401-723527BB2BA9}" type="datetimeFigureOut">
              <a:rPr lang="fi-FI" smtClean="0"/>
              <a:t>9.6.2022</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0883CE41-478C-FC4B-996B-26308D76ACAF}" type="slidenum">
              <a:rPr lang="fi-FI" smtClean="0"/>
              <a:t>‹#›</a:t>
            </a:fld>
            <a:endParaRPr lang="fi-FI"/>
          </a:p>
        </p:txBody>
      </p:sp>
    </p:spTree>
    <p:extLst>
      <p:ext uri="{BB962C8B-B14F-4D97-AF65-F5344CB8AC3E}">
        <p14:creationId xmlns:p14="http://schemas.microsoft.com/office/powerpoint/2010/main" val="3404026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Title 1"/>
          <p:cNvSpPr>
            <a:spLocks noGrp="1"/>
          </p:cNvSpPr>
          <p:nvPr>
            <p:ph type="title"/>
          </p:nvPr>
        </p:nvSpPr>
        <p:spPr>
          <a:xfrm>
            <a:off x="729494" y="1884671"/>
            <a:ext cx="9221689" cy="3144614"/>
          </a:xfrm>
        </p:spPr>
        <p:txBody>
          <a:bodyPr anchor="b"/>
          <a:lstStyle>
            <a:lvl1pPr>
              <a:defRPr sz="6614"/>
            </a:lvl1pPr>
          </a:lstStyle>
          <a:p>
            <a:r>
              <a:rPr lang="fi-FI"/>
              <a:t>Muokkaa ots. perustyyl. napsautt.</a:t>
            </a:r>
            <a:endParaRPr lang="en-US"/>
          </a:p>
        </p:txBody>
      </p:sp>
      <p:sp>
        <p:nvSpPr>
          <p:cNvPr id="3" name="Text Placeholder 2"/>
          <p:cNvSpPr>
            <a:spLocks noGrp="1"/>
          </p:cNvSpPr>
          <p:nvPr>
            <p:ph type="body" idx="1"/>
          </p:nvPr>
        </p:nvSpPr>
        <p:spPr>
          <a:xfrm>
            <a:off x="729494" y="5059035"/>
            <a:ext cx="9221689" cy="1653678"/>
          </a:xfrm>
        </p:spPr>
        <p:txBody>
          <a:bodyPr/>
          <a:lstStyle>
            <a:lvl1pPr marL="0" indent="0">
              <a:buNone/>
              <a:defRPr sz="2646">
                <a:solidFill>
                  <a:schemeClr val="tx1"/>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CEA6A866-1BA2-1B47-A401-723527BB2BA9}" type="datetimeFigureOut">
              <a:rPr lang="fi-FI" smtClean="0"/>
              <a:t>9.6.2022</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0883CE41-478C-FC4B-996B-26308D76ACAF}" type="slidenum">
              <a:rPr lang="fi-FI" smtClean="0"/>
              <a:t>‹#›</a:t>
            </a:fld>
            <a:endParaRPr lang="fi-FI"/>
          </a:p>
        </p:txBody>
      </p:sp>
    </p:spTree>
    <p:extLst>
      <p:ext uri="{BB962C8B-B14F-4D97-AF65-F5344CB8AC3E}">
        <p14:creationId xmlns:p14="http://schemas.microsoft.com/office/powerpoint/2010/main" val="3389861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3" name="Content Placeholder 2"/>
          <p:cNvSpPr>
            <a:spLocks noGrp="1"/>
          </p:cNvSpPr>
          <p:nvPr>
            <p:ph sz="half" idx="1"/>
          </p:nvPr>
        </p:nvSpPr>
        <p:spPr>
          <a:xfrm>
            <a:off x="735062" y="2012414"/>
            <a:ext cx="4544021" cy="4796544"/>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Content Placeholder 3"/>
          <p:cNvSpPr>
            <a:spLocks noGrp="1"/>
          </p:cNvSpPr>
          <p:nvPr>
            <p:ph sz="half" idx="2"/>
          </p:nvPr>
        </p:nvSpPr>
        <p:spPr>
          <a:xfrm>
            <a:off x="5412730" y="2012414"/>
            <a:ext cx="4544021" cy="4796544"/>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5" name="Date Placeholder 4"/>
          <p:cNvSpPr>
            <a:spLocks noGrp="1"/>
          </p:cNvSpPr>
          <p:nvPr>
            <p:ph type="dt" sz="half" idx="10"/>
          </p:nvPr>
        </p:nvSpPr>
        <p:spPr/>
        <p:txBody>
          <a:bodyPr/>
          <a:lstStyle/>
          <a:p>
            <a:fld id="{CEA6A866-1BA2-1B47-A401-723527BB2BA9}" type="datetimeFigureOut">
              <a:rPr lang="fi-FI" smtClean="0"/>
              <a:t>9.6.2022</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0883CE41-478C-FC4B-996B-26308D76ACAF}" type="slidenum">
              <a:rPr lang="fi-FI" smtClean="0"/>
              <a:t>‹#›</a:t>
            </a:fld>
            <a:endParaRPr lang="fi-FI"/>
          </a:p>
        </p:txBody>
      </p:sp>
    </p:spTree>
    <p:extLst>
      <p:ext uri="{BB962C8B-B14F-4D97-AF65-F5344CB8AC3E}">
        <p14:creationId xmlns:p14="http://schemas.microsoft.com/office/powerpoint/2010/main" val="2674898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a:xfrm>
            <a:off x="736455" y="402484"/>
            <a:ext cx="9221689" cy="1461188"/>
          </a:xfrm>
        </p:spPr>
        <p:txBody>
          <a:bodyPr/>
          <a:lstStyle/>
          <a:p>
            <a:r>
              <a:rPr lang="fi-FI"/>
              <a:t>Muokkaa ots. perustyyl. napsautt.</a:t>
            </a:r>
            <a:endParaRPr lang="en-US"/>
          </a:p>
        </p:txBody>
      </p:sp>
      <p:sp>
        <p:nvSpPr>
          <p:cNvPr id="3" name="Text Placeholder 2"/>
          <p:cNvSpPr>
            <a:spLocks noGrp="1"/>
          </p:cNvSpPr>
          <p:nvPr>
            <p:ph type="body" idx="1"/>
          </p:nvPr>
        </p:nvSpPr>
        <p:spPr>
          <a:xfrm>
            <a:off x="736456" y="1853171"/>
            <a:ext cx="4523137"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fi-FI"/>
              <a:t>Muokkaa tekstin perustyylejä napsauttamalla</a:t>
            </a:r>
          </a:p>
        </p:txBody>
      </p:sp>
      <p:sp>
        <p:nvSpPr>
          <p:cNvPr id="4" name="Content Placeholder 3"/>
          <p:cNvSpPr>
            <a:spLocks noGrp="1"/>
          </p:cNvSpPr>
          <p:nvPr>
            <p:ph sz="half" idx="2"/>
          </p:nvPr>
        </p:nvSpPr>
        <p:spPr>
          <a:xfrm>
            <a:off x="736456" y="2761381"/>
            <a:ext cx="4523137" cy="4061576"/>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5" name="Text Placeholder 4"/>
          <p:cNvSpPr>
            <a:spLocks noGrp="1"/>
          </p:cNvSpPr>
          <p:nvPr>
            <p:ph type="body" sz="quarter" idx="3"/>
          </p:nvPr>
        </p:nvSpPr>
        <p:spPr>
          <a:xfrm>
            <a:off x="5412731" y="1853171"/>
            <a:ext cx="4545413"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fi-FI"/>
              <a:t>Muokkaa tekstin perustyylejä napsauttamalla</a:t>
            </a:r>
          </a:p>
        </p:txBody>
      </p:sp>
      <p:sp>
        <p:nvSpPr>
          <p:cNvPr id="6" name="Content Placeholder 5"/>
          <p:cNvSpPr>
            <a:spLocks noGrp="1"/>
          </p:cNvSpPr>
          <p:nvPr>
            <p:ph sz="quarter" idx="4"/>
          </p:nvPr>
        </p:nvSpPr>
        <p:spPr>
          <a:xfrm>
            <a:off x="5412731" y="2761381"/>
            <a:ext cx="4545413" cy="4061576"/>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7" name="Date Placeholder 6"/>
          <p:cNvSpPr>
            <a:spLocks noGrp="1"/>
          </p:cNvSpPr>
          <p:nvPr>
            <p:ph type="dt" sz="half" idx="10"/>
          </p:nvPr>
        </p:nvSpPr>
        <p:spPr/>
        <p:txBody>
          <a:bodyPr/>
          <a:lstStyle/>
          <a:p>
            <a:fld id="{CEA6A866-1BA2-1B47-A401-723527BB2BA9}" type="datetimeFigureOut">
              <a:rPr lang="fi-FI" smtClean="0"/>
              <a:t>9.6.2022</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0883CE41-478C-FC4B-996B-26308D76ACAF}" type="slidenum">
              <a:rPr lang="fi-FI" smtClean="0"/>
              <a:t>‹#›</a:t>
            </a:fld>
            <a:endParaRPr lang="fi-FI"/>
          </a:p>
        </p:txBody>
      </p:sp>
    </p:spTree>
    <p:extLst>
      <p:ext uri="{BB962C8B-B14F-4D97-AF65-F5344CB8AC3E}">
        <p14:creationId xmlns:p14="http://schemas.microsoft.com/office/powerpoint/2010/main" val="1632811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3" name="Date Placeholder 2"/>
          <p:cNvSpPr>
            <a:spLocks noGrp="1"/>
          </p:cNvSpPr>
          <p:nvPr>
            <p:ph type="dt" sz="half" idx="10"/>
          </p:nvPr>
        </p:nvSpPr>
        <p:spPr/>
        <p:txBody>
          <a:bodyPr/>
          <a:lstStyle/>
          <a:p>
            <a:fld id="{CEA6A866-1BA2-1B47-A401-723527BB2BA9}" type="datetimeFigureOut">
              <a:rPr lang="fi-FI" smtClean="0"/>
              <a:t>9.6.2022</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0883CE41-478C-FC4B-996B-26308D76ACAF}" type="slidenum">
              <a:rPr lang="fi-FI" smtClean="0"/>
              <a:t>‹#›</a:t>
            </a:fld>
            <a:endParaRPr lang="fi-FI"/>
          </a:p>
        </p:txBody>
      </p:sp>
    </p:spTree>
    <p:extLst>
      <p:ext uri="{BB962C8B-B14F-4D97-AF65-F5344CB8AC3E}">
        <p14:creationId xmlns:p14="http://schemas.microsoft.com/office/powerpoint/2010/main" val="161537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A6A866-1BA2-1B47-A401-723527BB2BA9}" type="datetimeFigureOut">
              <a:rPr lang="fi-FI" smtClean="0"/>
              <a:t>9.6.2022</a:t>
            </a:fld>
            <a:endParaRPr lang="fi-FI"/>
          </a:p>
        </p:txBody>
      </p:sp>
      <p:sp>
        <p:nvSpPr>
          <p:cNvPr id="3" name="Footer Placeholder 2"/>
          <p:cNvSpPr>
            <a:spLocks noGrp="1"/>
          </p:cNvSpPr>
          <p:nvPr>
            <p:ph type="ftr" sz="quarter" idx="11"/>
          </p:nvPr>
        </p:nvSpPr>
        <p:spPr/>
        <p:txBody>
          <a:bodyPr/>
          <a:lstStyle/>
          <a:p>
            <a:endParaRPr lang="fi-FI"/>
          </a:p>
        </p:txBody>
      </p:sp>
      <p:sp>
        <p:nvSpPr>
          <p:cNvPr id="4" name="Slide Number Placeholder 3"/>
          <p:cNvSpPr>
            <a:spLocks noGrp="1"/>
          </p:cNvSpPr>
          <p:nvPr>
            <p:ph type="sldNum" sz="quarter" idx="12"/>
          </p:nvPr>
        </p:nvSpPr>
        <p:spPr/>
        <p:txBody>
          <a:bodyPr/>
          <a:lstStyle/>
          <a:p>
            <a:fld id="{0883CE41-478C-FC4B-996B-26308D76ACAF}" type="slidenum">
              <a:rPr lang="fi-FI" smtClean="0"/>
              <a:t>‹#›</a:t>
            </a:fld>
            <a:endParaRPr lang="fi-FI"/>
          </a:p>
        </p:txBody>
      </p:sp>
    </p:spTree>
    <p:extLst>
      <p:ext uri="{BB962C8B-B14F-4D97-AF65-F5344CB8AC3E}">
        <p14:creationId xmlns:p14="http://schemas.microsoft.com/office/powerpoint/2010/main" val="4225790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fi-FI"/>
              <a:t>Muokkaa ots. perustyyl. napsautt.</a:t>
            </a:r>
            <a:endParaRPr lang="en-US"/>
          </a:p>
        </p:txBody>
      </p:sp>
      <p:sp>
        <p:nvSpPr>
          <p:cNvPr id="3" name="Content Placeholder 2"/>
          <p:cNvSpPr>
            <a:spLocks noGrp="1"/>
          </p:cNvSpPr>
          <p:nvPr>
            <p:ph idx="1"/>
          </p:nvPr>
        </p:nvSpPr>
        <p:spPr>
          <a:xfrm>
            <a:off x="4545413" y="1088455"/>
            <a:ext cx="5412730" cy="5372269"/>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CEA6A866-1BA2-1B47-A401-723527BB2BA9}" type="datetimeFigureOut">
              <a:rPr lang="fi-FI" smtClean="0"/>
              <a:t>9.6.2022</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0883CE41-478C-FC4B-996B-26308D76ACAF}" type="slidenum">
              <a:rPr lang="fi-FI" smtClean="0"/>
              <a:t>‹#›</a:t>
            </a:fld>
            <a:endParaRPr lang="fi-FI"/>
          </a:p>
        </p:txBody>
      </p:sp>
    </p:spTree>
    <p:extLst>
      <p:ext uri="{BB962C8B-B14F-4D97-AF65-F5344CB8AC3E}">
        <p14:creationId xmlns:p14="http://schemas.microsoft.com/office/powerpoint/2010/main" val="1892460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fi-FI"/>
              <a:t>Muokkaa ots. perustyyl. napsautt.</a:t>
            </a:r>
            <a:endParaRPr lang="en-US"/>
          </a:p>
        </p:txBody>
      </p:sp>
      <p:sp>
        <p:nvSpPr>
          <p:cNvPr id="3" name="Picture Placeholder 2"/>
          <p:cNvSpPr>
            <a:spLocks noGrp="1" noChangeAspect="1"/>
          </p:cNvSpPr>
          <p:nvPr>
            <p:ph type="pic" idx="1"/>
          </p:nvPr>
        </p:nvSpPr>
        <p:spPr>
          <a:xfrm>
            <a:off x="4545413" y="1088455"/>
            <a:ext cx="5412730" cy="5372269"/>
          </a:xfrm>
        </p:spPr>
        <p:txBody>
          <a:bodyPr anchor="t"/>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fi-FI"/>
              <a:t>Lisää kuva napsauttamalla kuvaketta</a:t>
            </a:r>
            <a:endParaRPr lang="en-US"/>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CEA6A866-1BA2-1B47-A401-723527BB2BA9}" type="datetimeFigureOut">
              <a:rPr lang="fi-FI" smtClean="0"/>
              <a:t>9.6.2022</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0883CE41-478C-FC4B-996B-26308D76ACAF}" type="slidenum">
              <a:rPr lang="fi-FI" smtClean="0"/>
              <a:t>‹#›</a:t>
            </a:fld>
            <a:endParaRPr lang="fi-FI"/>
          </a:p>
        </p:txBody>
      </p:sp>
    </p:spTree>
    <p:extLst>
      <p:ext uri="{BB962C8B-B14F-4D97-AF65-F5344CB8AC3E}">
        <p14:creationId xmlns:p14="http://schemas.microsoft.com/office/powerpoint/2010/main" val="3557883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402484"/>
            <a:ext cx="9221689" cy="1461188"/>
          </a:xfrm>
          <a:prstGeom prst="rect">
            <a:avLst/>
          </a:prstGeom>
        </p:spPr>
        <p:txBody>
          <a:bodyPr vert="horz" lIns="91440" tIns="45720" rIns="91440" bIns="45720" rtlCol="0" anchor="ctr">
            <a:normAutofit/>
          </a:bodyPr>
          <a:lstStyle/>
          <a:p>
            <a:r>
              <a:rPr lang="fi-FI"/>
              <a:t>Muokkaa ots. perustyyl. napsautt.</a:t>
            </a:r>
            <a:endParaRPr lang="en-US"/>
          </a:p>
        </p:txBody>
      </p:sp>
      <p:sp>
        <p:nvSpPr>
          <p:cNvPr id="3" name="Text Placeholder 2"/>
          <p:cNvSpPr>
            <a:spLocks noGrp="1"/>
          </p:cNvSpPr>
          <p:nvPr>
            <p:ph type="body" idx="1"/>
          </p:nvPr>
        </p:nvSpPr>
        <p:spPr>
          <a:xfrm>
            <a:off x="735062" y="2012414"/>
            <a:ext cx="9221689" cy="4796544"/>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2"/>
          </p:nvPr>
        </p:nvSpPr>
        <p:spPr>
          <a:xfrm>
            <a:off x="735062" y="7006700"/>
            <a:ext cx="2405658" cy="402483"/>
          </a:xfrm>
          <a:prstGeom prst="rect">
            <a:avLst/>
          </a:prstGeom>
        </p:spPr>
        <p:txBody>
          <a:bodyPr vert="horz" lIns="91440" tIns="45720" rIns="91440" bIns="45720" rtlCol="0" anchor="ctr"/>
          <a:lstStyle>
            <a:lvl1pPr algn="l">
              <a:defRPr sz="1323">
                <a:solidFill>
                  <a:schemeClr val="tx1">
                    <a:tint val="75000"/>
                  </a:schemeClr>
                </a:solidFill>
              </a:defRPr>
            </a:lvl1pPr>
          </a:lstStyle>
          <a:p>
            <a:fld id="{CEA6A866-1BA2-1B47-A401-723527BB2BA9}" type="datetimeFigureOut">
              <a:rPr lang="fi-FI" smtClean="0"/>
              <a:t>9.6.2022</a:t>
            </a:fld>
            <a:endParaRPr lang="fi-FI"/>
          </a:p>
        </p:txBody>
      </p:sp>
      <p:sp>
        <p:nvSpPr>
          <p:cNvPr id="5" name="Footer Placeholder 4"/>
          <p:cNvSpPr>
            <a:spLocks noGrp="1"/>
          </p:cNvSpPr>
          <p:nvPr>
            <p:ph type="ftr" sz="quarter" idx="3"/>
          </p:nvPr>
        </p:nvSpPr>
        <p:spPr>
          <a:xfrm>
            <a:off x="3541663" y="7006700"/>
            <a:ext cx="3608487" cy="402483"/>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lang="fi-FI"/>
          </a:p>
        </p:txBody>
      </p:sp>
      <p:sp>
        <p:nvSpPr>
          <p:cNvPr id="6" name="Slide Number Placeholder 5"/>
          <p:cNvSpPr>
            <a:spLocks noGrp="1"/>
          </p:cNvSpPr>
          <p:nvPr>
            <p:ph type="sldNum" sz="quarter" idx="4"/>
          </p:nvPr>
        </p:nvSpPr>
        <p:spPr>
          <a:xfrm>
            <a:off x="7551093" y="7006700"/>
            <a:ext cx="2405658" cy="402483"/>
          </a:xfrm>
          <a:prstGeom prst="rect">
            <a:avLst/>
          </a:prstGeom>
        </p:spPr>
        <p:txBody>
          <a:bodyPr vert="horz" lIns="91440" tIns="45720" rIns="91440" bIns="45720" rtlCol="0" anchor="ctr"/>
          <a:lstStyle>
            <a:lvl1pPr algn="r">
              <a:defRPr sz="1323">
                <a:solidFill>
                  <a:schemeClr val="tx1">
                    <a:tint val="75000"/>
                  </a:schemeClr>
                </a:solidFill>
              </a:defRPr>
            </a:lvl1pPr>
          </a:lstStyle>
          <a:p>
            <a:fld id="{0883CE41-478C-FC4B-996B-26308D76ACAF}" type="slidenum">
              <a:rPr lang="fi-FI" smtClean="0"/>
              <a:t>‹#›</a:t>
            </a:fld>
            <a:endParaRPr lang="fi-FI"/>
          </a:p>
        </p:txBody>
      </p:sp>
    </p:spTree>
    <p:extLst>
      <p:ext uri="{BB962C8B-B14F-4D97-AF65-F5344CB8AC3E}">
        <p14:creationId xmlns:p14="http://schemas.microsoft.com/office/powerpoint/2010/main" val="11619672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jpeg"/><Relationship Id="rId7" Type="http://schemas.openxmlformats.org/officeDocument/2006/relationships/image" Target="../media/image6.emf"/><Relationship Id="rId12"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jpeg"/><Relationship Id="rId10" Type="http://schemas.openxmlformats.org/officeDocument/2006/relationships/image" Target="../media/image9.emf"/><Relationship Id="rId4" Type="http://schemas.openxmlformats.org/officeDocument/2006/relationships/image" Target="../media/image3.jpeg"/><Relationship Id="rId9" Type="http://schemas.openxmlformats.org/officeDocument/2006/relationships/image" Target="../media/image8.emf"/></Relationships>
</file>

<file path=ppt/slides/_rels/slide3.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13.emf"/><Relationship Id="rId7" Type="http://schemas.openxmlformats.org/officeDocument/2006/relationships/image" Target="../media/image17.svg"/><Relationship Id="rId12" Type="http://schemas.openxmlformats.org/officeDocument/2006/relationships/image" Target="../media/image22.pn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jpe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14.emf"/><Relationship Id="rId9" Type="http://schemas.openxmlformats.org/officeDocument/2006/relationships/image" Target="../media/image19.jpeg"/></Relationships>
</file>

<file path=ppt/slides/_rels/slide4.x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image" Target="../media/image26.png"/><Relationship Id="rId3" Type="http://schemas.openxmlformats.org/officeDocument/2006/relationships/image" Target="../media/image5.emf"/><Relationship Id="rId7" Type="http://schemas.openxmlformats.org/officeDocument/2006/relationships/image" Target="../media/image7.emf"/><Relationship Id="rId12"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8.emf"/><Relationship Id="rId11" Type="http://schemas.openxmlformats.org/officeDocument/2006/relationships/image" Target="../media/image10.emf"/><Relationship Id="rId5" Type="http://schemas.openxmlformats.org/officeDocument/2006/relationships/image" Target="../media/image6.emf"/><Relationship Id="rId10" Type="http://schemas.openxmlformats.org/officeDocument/2006/relationships/image" Target="../media/image24.jpeg"/><Relationship Id="rId4" Type="http://schemas.openxmlformats.org/officeDocument/2006/relationships/image" Target="../media/image13.emf"/><Relationship Id="rId9" Type="http://schemas.openxmlformats.org/officeDocument/2006/relationships/image" Target="../media/image23.png"/><Relationship Id="rId14" Type="http://schemas.openxmlformats.org/officeDocument/2006/relationships/image" Target="../media/image27.svg"/></Relationships>
</file>

<file path=ppt/slides/_rels/slide5.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9.emf"/><Relationship Id="rId3" Type="http://schemas.openxmlformats.org/officeDocument/2006/relationships/image" Target="../media/image13.emf"/><Relationship Id="rId7" Type="http://schemas.openxmlformats.org/officeDocument/2006/relationships/image" Target="../media/image14.emf"/><Relationship Id="rId12" Type="http://schemas.openxmlformats.org/officeDocument/2006/relationships/image" Target="../media/image8.emf"/><Relationship Id="rId2" Type="http://schemas.openxmlformats.org/officeDocument/2006/relationships/image" Target="../media/image5.emf"/><Relationship Id="rId1" Type="http://schemas.openxmlformats.org/officeDocument/2006/relationships/slideLayout" Target="../slideLayouts/slideLayout1.xml"/><Relationship Id="rId6" Type="http://schemas.openxmlformats.org/officeDocument/2006/relationships/image" Target="../media/image7.emf"/><Relationship Id="rId11" Type="http://schemas.openxmlformats.org/officeDocument/2006/relationships/image" Target="../media/image31.png"/><Relationship Id="rId5" Type="http://schemas.openxmlformats.org/officeDocument/2006/relationships/image" Target="../media/image18.emf"/><Relationship Id="rId10" Type="http://schemas.openxmlformats.org/officeDocument/2006/relationships/image" Target="../media/image30.jpeg"/><Relationship Id="rId4" Type="http://schemas.openxmlformats.org/officeDocument/2006/relationships/image" Target="../media/image6.emf"/><Relationship Id="rId9" Type="http://schemas.openxmlformats.org/officeDocument/2006/relationships/image" Target="../media/image29.jpeg"/></Relationships>
</file>

<file path=ppt/slides/_rels/slide6.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jpeg"/><Relationship Id="rId3" Type="http://schemas.openxmlformats.org/officeDocument/2006/relationships/image" Target="../media/image13.emf"/><Relationship Id="rId7" Type="http://schemas.openxmlformats.org/officeDocument/2006/relationships/image" Target="../media/image14.emf"/><Relationship Id="rId12" Type="http://schemas.openxmlformats.org/officeDocument/2006/relationships/image" Target="../media/image36.svg"/><Relationship Id="rId2" Type="http://schemas.openxmlformats.org/officeDocument/2006/relationships/image" Target="../media/image5.emf"/><Relationship Id="rId1" Type="http://schemas.openxmlformats.org/officeDocument/2006/relationships/slideLayout" Target="../slideLayouts/slideLayout1.xml"/><Relationship Id="rId6" Type="http://schemas.openxmlformats.org/officeDocument/2006/relationships/image" Target="../media/image7.emf"/><Relationship Id="rId11" Type="http://schemas.openxmlformats.org/officeDocument/2006/relationships/image" Target="../media/image35.png"/><Relationship Id="rId5" Type="http://schemas.openxmlformats.org/officeDocument/2006/relationships/image" Target="../media/image18.emf"/><Relationship Id="rId15" Type="http://schemas.openxmlformats.org/officeDocument/2006/relationships/image" Target="../media/image39.jpeg"/><Relationship Id="rId10" Type="http://schemas.openxmlformats.org/officeDocument/2006/relationships/image" Target="../media/image34.svg"/><Relationship Id="rId4" Type="http://schemas.openxmlformats.org/officeDocument/2006/relationships/image" Target="../media/image6.emf"/><Relationship Id="rId9" Type="http://schemas.openxmlformats.org/officeDocument/2006/relationships/image" Target="../media/image33.png"/><Relationship Id="rId14" Type="http://schemas.openxmlformats.org/officeDocument/2006/relationships/image" Target="../media/image38.jpeg"/></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svg"/><Relationship Id="rId18" Type="http://schemas.openxmlformats.org/officeDocument/2006/relationships/image" Target="../media/image50.png"/><Relationship Id="rId3" Type="http://schemas.openxmlformats.org/officeDocument/2006/relationships/image" Target="../media/image13.emf"/><Relationship Id="rId21" Type="http://schemas.openxmlformats.org/officeDocument/2006/relationships/image" Target="../media/image53.jpeg"/><Relationship Id="rId7" Type="http://schemas.openxmlformats.org/officeDocument/2006/relationships/image" Target="../media/image14.emf"/><Relationship Id="rId12" Type="http://schemas.openxmlformats.org/officeDocument/2006/relationships/image" Target="../media/image44.png"/><Relationship Id="rId17" Type="http://schemas.openxmlformats.org/officeDocument/2006/relationships/image" Target="../media/image49.svg"/><Relationship Id="rId2" Type="http://schemas.openxmlformats.org/officeDocument/2006/relationships/image" Target="../media/image5.emf"/><Relationship Id="rId16" Type="http://schemas.openxmlformats.org/officeDocument/2006/relationships/image" Target="../media/image48.png"/><Relationship Id="rId20" Type="http://schemas.openxmlformats.org/officeDocument/2006/relationships/image" Target="../media/image52.jpeg"/><Relationship Id="rId1" Type="http://schemas.openxmlformats.org/officeDocument/2006/relationships/slideLayout" Target="../slideLayouts/slideLayout1.xml"/><Relationship Id="rId6" Type="http://schemas.openxmlformats.org/officeDocument/2006/relationships/image" Target="../media/image7.emf"/><Relationship Id="rId11" Type="http://schemas.openxmlformats.org/officeDocument/2006/relationships/image" Target="../media/image43.svg"/><Relationship Id="rId5" Type="http://schemas.openxmlformats.org/officeDocument/2006/relationships/image" Target="../media/image18.emf"/><Relationship Id="rId15" Type="http://schemas.openxmlformats.org/officeDocument/2006/relationships/image" Target="../media/image47.svg"/><Relationship Id="rId10" Type="http://schemas.openxmlformats.org/officeDocument/2006/relationships/image" Target="../media/image42.png"/><Relationship Id="rId19" Type="http://schemas.openxmlformats.org/officeDocument/2006/relationships/image" Target="../media/image51.svg"/><Relationship Id="rId4" Type="http://schemas.openxmlformats.org/officeDocument/2006/relationships/image" Target="../media/image6.emf"/><Relationship Id="rId9" Type="http://schemas.openxmlformats.org/officeDocument/2006/relationships/image" Target="../media/image41.svg"/><Relationship Id="rId14" Type="http://schemas.openxmlformats.org/officeDocument/2006/relationships/image" Target="../media/image46.png"/></Relationships>
</file>

<file path=ppt/slides/_rels/slide8.x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image" Target="../media/image57.png"/><Relationship Id="rId3" Type="http://schemas.openxmlformats.org/officeDocument/2006/relationships/image" Target="../media/image13.emf"/><Relationship Id="rId7" Type="http://schemas.openxmlformats.org/officeDocument/2006/relationships/image" Target="../media/image9.emf"/><Relationship Id="rId12" Type="http://schemas.openxmlformats.org/officeDocument/2006/relationships/image" Target="../media/image56.svg"/><Relationship Id="rId17" Type="http://schemas.openxmlformats.org/officeDocument/2006/relationships/image" Target="../media/image61.jpeg"/><Relationship Id="rId2" Type="http://schemas.openxmlformats.org/officeDocument/2006/relationships/image" Target="../media/image5.emf"/><Relationship Id="rId16" Type="http://schemas.openxmlformats.org/officeDocument/2006/relationships/image" Target="../media/image60.jpeg"/><Relationship Id="rId1" Type="http://schemas.openxmlformats.org/officeDocument/2006/relationships/slideLayout" Target="../slideLayouts/slideLayout1.xml"/><Relationship Id="rId6" Type="http://schemas.openxmlformats.org/officeDocument/2006/relationships/image" Target="../media/image7.emf"/><Relationship Id="rId11" Type="http://schemas.openxmlformats.org/officeDocument/2006/relationships/image" Target="../media/image55.png"/><Relationship Id="rId5" Type="http://schemas.openxmlformats.org/officeDocument/2006/relationships/image" Target="../media/image18.emf"/><Relationship Id="rId15" Type="http://schemas.openxmlformats.org/officeDocument/2006/relationships/image" Target="../media/image59.jpeg"/><Relationship Id="rId10" Type="http://schemas.openxmlformats.org/officeDocument/2006/relationships/image" Target="../media/image54.jpeg"/><Relationship Id="rId4" Type="http://schemas.openxmlformats.org/officeDocument/2006/relationships/image" Target="../media/image6.emf"/><Relationship Id="rId9" Type="http://schemas.openxmlformats.org/officeDocument/2006/relationships/image" Target="../media/image8.emf"/><Relationship Id="rId14" Type="http://schemas.openxmlformats.org/officeDocument/2006/relationships/image" Target="../media/image5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uora yhdysviiva 6">
            <a:extLst>
              <a:ext uri="{FF2B5EF4-FFF2-40B4-BE49-F238E27FC236}">
                <a16:creationId xmlns:a16="http://schemas.microsoft.com/office/drawing/2014/main" id="{C80F18E1-C519-904A-8380-F9767F997983}"/>
              </a:ext>
              <a:ext uri="{C183D7F6-B498-43B3-948B-1728B52AA6E4}">
                <adec:decorative xmlns:adec="http://schemas.microsoft.com/office/drawing/2017/decorative" val="1"/>
              </a:ext>
            </a:extLst>
          </p:cNvPr>
          <p:cNvCxnSpPr/>
          <p:nvPr/>
        </p:nvCxnSpPr>
        <p:spPr>
          <a:xfrm>
            <a:off x="5345906" y="0"/>
            <a:ext cx="0" cy="75596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kstiruutu 7">
            <a:extLst>
              <a:ext uri="{FF2B5EF4-FFF2-40B4-BE49-F238E27FC236}">
                <a16:creationId xmlns:a16="http://schemas.microsoft.com/office/drawing/2014/main" id="{199B64E2-DAD8-2748-9106-6F26EB1963D5}"/>
              </a:ext>
            </a:extLst>
          </p:cNvPr>
          <p:cNvSpPr txBox="1"/>
          <p:nvPr/>
        </p:nvSpPr>
        <p:spPr>
          <a:xfrm>
            <a:off x="5345906" y="4398380"/>
            <a:ext cx="5345907" cy="1569660"/>
          </a:xfrm>
          <a:prstGeom prst="rect">
            <a:avLst/>
          </a:prstGeom>
          <a:noFill/>
        </p:spPr>
        <p:txBody>
          <a:bodyPr wrap="square" lIns="91440" tIns="45720" rIns="91440" bIns="45720" rtlCol="0" anchor="t">
            <a:spAutoFit/>
          </a:bodyPr>
          <a:lstStyle/>
          <a:p>
            <a:pPr algn="ctr"/>
            <a:r>
              <a:rPr lang="fi-FI" sz="3200" b="1">
                <a:latin typeface="Open Sans Extrabold" panose="020B0606030504020204" pitchFamily="34" charset="0"/>
                <a:ea typeface="Open Sans Extrabold" panose="020B0606030504020204" pitchFamily="34" charset="0"/>
                <a:cs typeface="Open Sans Extrabold" panose="020B0606030504020204" pitchFamily="34" charset="0"/>
              </a:rPr>
              <a:t>Opas </a:t>
            </a:r>
          </a:p>
          <a:p>
            <a:pPr algn="ctr"/>
            <a:r>
              <a:rPr lang="fi-FI" sz="3200" b="1">
                <a:solidFill>
                  <a:srgbClr val="009FB8"/>
                </a:solidFill>
                <a:latin typeface="Open Sans Extrabold"/>
                <a:ea typeface="Open Sans Extrabold"/>
                <a:cs typeface="Open Sans Extrabold"/>
              </a:rPr>
              <a:t>ekaluokkalaisen</a:t>
            </a:r>
            <a:r>
              <a:rPr lang="fi-FI" sz="3200" b="1">
                <a:latin typeface="Open Sans Extrabold"/>
                <a:ea typeface="Open Sans Extrabold"/>
                <a:cs typeface="Open Sans Extrabold"/>
              </a:rPr>
              <a:t> huoltajalle</a:t>
            </a:r>
          </a:p>
        </p:txBody>
      </p:sp>
      <p:sp>
        <p:nvSpPr>
          <p:cNvPr id="9" name="Tekstiruutu 8">
            <a:extLst>
              <a:ext uri="{FF2B5EF4-FFF2-40B4-BE49-F238E27FC236}">
                <a16:creationId xmlns:a16="http://schemas.microsoft.com/office/drawing/2014/main" id="{566FB3F7-C5CA-2C48-8182-08894F5D1785}"/>
              </a:ext>
            </a:extLst>
          </p:cNvPr>
          <p:cNvSpPr txBox="1"/>
          <p:nvPr/>
        </p:nvSpPr>
        <p:spPr>
          <a:xfrm>
            <a:off x="5345906" y="6215605"/>
            <a:ext cx="5345907" cy="461665"/>
          </a:xfrm>
          <a:prstGeom prst="rect">
            <a:avLst/>
          </a:prstGeom>
          <a:noFill/>
        </p:spPr>
        <p:txBody>
          <a:bodyPr wrap="square" rtlCol="0">
            <a:spAutoFit/>
          </a:bodyPr>
          <a:lstStyle/>
          <a:p>
            <a:pPr algn="ctr" fontAlgn="base"/>
            <a:r>
              <a:rPr lang="fi-FI" sz="1200" b="1">
                <a:latin typeface="Open Sans Extrabold" panose="020B0606030504020204" pitchFamily="34" charset="0"/>
                <a:ea typeface="Open Sans Extrabold" panose="020B0606030504020204" pitchFamily="34" charset="0"/>
                <a:cs typeface="Open Sans Extrabold" panose="020B0606030504020204" pitchFamily="34" charset="0"/>
              </a:rPr>
              <a:t>RANTAKYLÄN NORMAALIKOULU </a:t>
            </a:r>
          </a:p>
          <a:p>
            <a:pPr algn="ctr" fontAlgn="base"/>
            <a:r>
              <a:rPr lang="fi-FI" sz="1200">
                <a:latin typeface="Open Sans" panose="020B0606030504020204" pitchFamily="34" charset="0"/>
                <a:ea typeface="Open Sans" panose="020B0606030504020204" pitchFamily="34" charset="0"/>
                <a:cs typeface="Open Sans" panose="020B0606030504020204" pitchFamily="34" charset="0"/>
              </a:rPr>
              <a:t>Pataluodonkatu 6, 80160 Joensuu</a:t>
            </a:r>
          </a:p>
        </p:txBody>
      </p:sp>
      <p:pic>
        <p:nvPicPr>
          <p:cNvPr id="3" name="Kuva 2">
            <a:extLst>
              <a:ext uri="{FF2B5EF4-FFF2-40B4-BE49-F238E27FC236}">
                <a16:creationId xmlns:a16="http://schemas.microsoft.com/office/drawing/2014/main" id="{4B1A36A0-4EBE-4671-94DE-92B3FA4065FD}"/>
              </a:ext>
            </a:extLst>
          </p:cNvPr>
          <p:cNvPicPr>
            <a:picLocks noChangeAspect="1"/>
          </p:cNvPicPr>
          <p:nvPr/>
        </p:nvPicPr>
        <p:blipFill>
          <a:blip r:embed="rId2"/>
          <a:stretch>
            <a:fillRect/>
          </a:stretch>
        </p:blipFill>
        <p:spPr>
          <a:xfrm>
            <a:off x="5941593" y="658757"/>
            <a:ext cx="4206210" cy="2895477"/>
          </a:xfrm>
          <a:prstGeom prst="rect">
            <a:avLst/>
          </a:prstGeom>
          <a:ln w="50800" cmpd="sng">
            <a:solidFill>
              <a:srgbClr val="28B8CE">
                <a:alpha val="90635"/>
              </a:srgbClr>
            </a:solidFill>
          </a:ln>
        </p:spPr>
      </p:pic>
    </p:spTree>
    <p:extLst>
      <p:ext uri="{BB962C8B-B14F-4D97-AF65-F5344CB8AC3E}">
        <p14:creationId xmlns:p14="http://schemas.microsoft.com/office/powerpoint/2010/main" val="19315306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uorakulmio 26">
            <a:extLst>
              <a:ext uri="{FF2B5EF4-FFF2-40B4-BE49-F238E27FC236}">
                <a16:creationId xmlns:a16="http://schemas.microsoft.com/office/drawing/2014/main" id="{300CD09B-DF27-CD99-0DC3-567824804537}"/>
              </a:ext>
              <a:ext uri="{C183D7F6-B498-43B3-948B-1728B52AA6E4}">
                <adec:decorative xmlns:adec="http://schemas.microsoft.com/office/drawing/2017/decorative" val="1"/>
              </a:ext>
            </a:extLst>
          </p:cNvPr>
          <p:cNvSpPr/>
          <p:nvPr/>
        </p:nvSpPr>
        <p:spPr>
          <a:xfrm>
            <a:off x="5860024" y="4147530"/>
            <a:ext cx="4394827" cy="2797507"/>
          </a:xfrm>
          <a:prstGeom prst="rect">
            <a:avLst/>
          </a:prstGeom>
          <a:solidFill>
            <a:srgbClr val="009F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5" name="Suorakulmio 24">
            <a:extLst>
              <a:ext uri="{FF2B5EF4-FFF2-40B4-BE49-F238E27FC236}">
                <a16:creationId xmlns:a16="http://schemas.microsoft.com/office/drawing/2014/main" id="{64F933C3-5E32-CD22-C503-65FAF639749C}"/>
              </a:ext>
              <a:ext uri="{C183D7F6-B498-43B3-948B-1728B52AA6E4}">
                <adec:decorative xmlns:adec="http://schemas.microsoft.com/office/drawing/2017/decorative" val="1"/>
              </a:ext>
            </a:extLst>
          </p:cNvPr>
          <p:cNvSpPr/>
          <p:nvPr/>
        </p:nvSpPr>
        <p:spPr>
          <a:xfrm>
            <a:off x="466180" y="4147530"/>
            <a:ext cx="4394827" cy="2709954"/>
          </a:xfrm>
          <a:prstGeom prst="rect">
            <a:avLst/>
          </a:prstGeom>
          <a:solidFill>
            <a:srgbClr val="009F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Suorakulmio 5">
            <a:extLst>
              <a:ext uri="{FF2B5EF4-FFF2-40B4-BE49-F238E27FC236}">
                <a16:creationId xmlns:a16="http://schemas.microsoft.com/office/drawing/2014/main" id="{6264BE99-1A97-B4DF-5E3B-69C7FDD68086}"/>
              </a:ext>
              <a:ext uri="{C183D7F6-B498-43B3-948B-1728B52AA6E4}">
                <adec:decorative xmlns:adec="http://schemas.microsoft.com/office/drawing/2017/decorative" val="1"/>
              </a:ext>
            </a:extLst>
          </p:cNvPr>
          <p:cNvSpPr/>
          <p:nvPr/>
        </p:nvSpPr>
        <p:spPr>
          <a:xfrm>
            <a:off x="466180" y="1171802"/>
            <a:ext cx="4394827" cy="2526145"/>
          </a:xfrm>
          <a:prstGeom prst="rect">
            <a:avLst/>
          </a:prstGeom>
          <a:solidFill>
            <a:srgbClr val="009F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cxnSp>
        <p:nvCxnSpPr>
          <p:cNvPr id="7" name="Suora yhdysviiva 6">
            <a:extLst>
              <a:ext uri="{FF2B5EF4-FFF2-40B4-BE49-F238E27FC236}">
                <a16:creationId xmlns:a16="http://schemas.microsoft.com/office/drawing/2014/main" id="{C80F18E1-C519-904A-8380-F9767F997983}"/>
              </a:ext>
              <a:ext uri="{C183D7F6-B498-43B3-948B-1728B52AA6E4}">
                <adec:decorative xmlns:adec="http://schemas.microsoft.com/office/drawing/2017/decorative" val="1"/>
              </a:ext>
            </a:extLst>
          </p:cNvPr>
          <p:cNvCxnSpPr/>
          <p:nvPr/>
        </p:nvCxnSpPr>
        <p:spPr>
          <a:xfrm>
            <a:off x="5345906" y="0"/>
            <a:ext cx="0" cy="75596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Kuva 11" descr="Kuva Rantakylän normaalikoulun rakennuksen sisäänkäynnistä.">
            <a:extLst>
              <a:ext uri="{FF2B5EF4-FFF2-40B4-BE49-F238E27FC236}">
                <a16:creationId xmlns:a16="http://schemas.microsoft.com/office/drawing/2014/main" id="{0ADE6AF5-3E38-4D4F-81F7-1AE848063E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7327" y="1472801"/>
            <a:ext cx="2162286" cy="1959905"/>
          </a:xfrm>
          <a:prstGeom prst="roundRect">
            <a:avLst>
              <a:gd name="adj" fmla="val 8594"/>
            </a:avLst>
          </a:prstGeom>
          <a:solidFill>
            <a:srgbClr val="FFFFFF">
              <a:shade val="85000"/>
            </a:srgbClr>
          </a:solidFill>
          <a:ln w="57150">
            <a:solidFill>
              <a:srgbClr val="28B8CE"/>
            </a:solidFill>
          </a:ln>
          <a:effectLst/>
        </p:spPr>
      </p:pic>
      <p:sp>
        <p:nvSpPr>
          <p:cNvPr id="2" name="Tekstiruutu 1">
            <a:extLst>
              <a:ext uri="{FF2B5EF4-FFF2-40B4-BE49-F238E27FC236}">
                <a16:creationId xmlns:a16="http://schemas.microsoft.com/office/drawing/2014/main" id="{0D5F1BDE-2580-EE4F-B291-921FCA96FE3F}"/>
              </a:ext>
            </a:extLst>
          </p:cNvPr>
          <p:cNvSpPr txBox="1"/>
          <p:nvPr/>
        </p:nvSpPr>
        <p:spPr>
          <a:xfrm>
            <a:off x="636198" y="1492894"/>
            <a:ext cx="2017387" cy="1446550"/>
          </a:xfrm>
          <a:prstGeom prst="rect">
            <a:avLst/>
          </a:prstGeom>
          <a:noFill/>
        </p:spPr>
        <p:txBody>
          <a:bodyPr wrap="square" rtlCol="0">
            <a:spAutoFit/>
          </a:bodyPr>
          <a:lstStyle/>
          <a:p>
            <a:pPr fontAlgn="base"/>
            <a:r>
              <a:rPr lang="fi-FI" sz="11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Rantakylän normaalikoulussa opiskelee </a:t>
            </a:r>
          </a:p>
          <a:p>
            <a:pPr fontAlgn="base"/>
            <a:r>
              <a:rPr lang="fi-FI" sz="11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1.-9. luokkien oppilaita. </a:t>
            </a:r>
          </a:p>
          <a:p>
            <a:pPr fontAlgn="base"/>
            <a:endParaRPr lang="fi-FI" sz="11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fontAlgn="base"/>
            <a:r>
              <a:rPr lang="fi-FI" sz="1100">
                <a:solidFill>
                  <a:schemeClr val="bg1"/>
                </a:solidFill>
                <a:latin typeface="Open Sans" panose="020B0606030504020204" pitchFamily="34" charset="0"/>
                <a:ea typeface="Open Sans" panose="020B0606030504020204" pitchFamily="34" charset="0"/>
                <a:cs typeface="Open Sans" panose="020B0606030504020204" pitchFamily="34" charset="0"/>
              </a:rPr>
              <a:t>1.-2.luokkiin sisään tullaan A-ovista keltaisesta sisäänkäynnistä. </a:t>
            </a:r>
          </a:p>
        </p:txBody>
      </p:sp>
      <p:pic>
        <p:nvPicPr>
          <p:cNvPr id="13" name="Kuva 12" descr="Kuva aulasta ja naulakoista.">
            <a:extLst>
              <a:ext uri="{FF2B5EF4-FFF2-40B4-BE49-F238E27FC236}">
                <a16:creationId xmlns:a16="http://schemas.microsoft.com/office/drawing/2014/main" id="{72FD0B75-21D5-B14D-B1C0-287EFE6032B1}"/>
              </a:ext>
            </a:extLst>
          </p:cNvPr>
          <p:cNvPicPr>
            <a:picLocks noChangeAspect="1"/>
          </p:cNvPicPr>
          <p:nvPr/>
        </p:nvPicPr>
        <p:blipFill rotWithShape="1">
          <a:blip r:embed="rId4">
            <a:extLst>
              <a:ext uri="{28A0092B-C50C-407E-A947-70E740481C1C}">
                <a14:useLocalDpi xmlns:a14="http://schemas.microsoft.com/office/drawing/2010/main" val="0"/>
              </a:ext>
            </a:extLst>
          </a:blip>
          <a:srcRect l="19647"/>
          <a:stretch/>
        </p:blipFill>
        <p:spPr>
          <a:xfrm rot="5400000">
            <a:off x="668982" y="4068467"/>
            <a:ext cx="1901516" cy="1774842"/>
          </a:xfrm>
          <a:prstGeom prst="roundRect">
            <a:avLst>
              <a:gd name="adj" fmla="val 8594"/>
            </a:avLst>
          </a:prstGeom>
          <a:solidFill>
            <a:srgbClr val="FFFFFF">
              <a:shade val="85000"/>
            </a:srgbClr>
          </a:solidFill>
          <a:ln w="76200">
            <a:solidFill>
              <a:srgbClr val="28B8CE"/>
            </a:solidFill>
          </a:ln>
          <a:effectLst/>
        </p:spPr>
      </p:pic>
      <p:pic>
        <p:nvPicPr>
          <p:cNvPr id="14" name="Kuva 13" descr="Kuva aulasta ja naulakoista.">
            <a:extLst>
              <a:ext uri="{FF2B5EF4-FFF2-40B4-BE49-F238E27FC236}">
                <a16:creationId xmlns:a16="http://schemas.microsoft.com/office/drawing/2014/main" id="{4B858A77-C336-D84B-8D95-11C5F6DDFBE2}"/>
              </a:ext>
            </a:extLst>
          </p:cNvPr>
          <p:cNvPicPr>
            <a:picLocks noChangeAspect="1"/>
          </p:cNvPicPr>
          <p:nvPr/>
        </p:nvPicPr>
        <p:blipFill rotWithShape="1">
          <a:blip r:embed="rId5">
            <a:extLst>
              <a:ext uri="{28A0092B-C50C-407E-A947-70E740481C1C}">
                <a14:useLocalDpi xmlns:a14="http://schemas.microsoft.com/office/drawing/2010/main" val="0"/>
              </a:ext>
            </a:extLst>
          </a:blip>
          <a:srcRect l="22045"/>
          <a:stretch/>
        </p:blipFill>
        <p:spPr>
          <a:xfrm rot="5400000">
            <a:off x="2806337" y="4046507"/>
            <a:ext cx="1867246" cy="1796776"/>
          </a:xfrm>
          <a:prstGeom prst="roundRect">
            <a:avLst>
              <a:gd name="adj" fmla="val 8594"/>
            </a:avLst>
          </a:prstGeom>
          <a:solidFill>
            <a:srgbClr val="FFFFFF">
              <a:shade val="85000"/>
            </a:srgbClr>
          </a:solidFill>
          <a:ln w="76200">
            <a:solidFill>
              <a:srgbClr val="28B8CE"/>
            </a:solidFill>
          </a:ln>
          <a:effectLst/>
        </p:spPr>
      </p:pic>
      <p:sp>
        <p:nvSpPr>
          <p:cNvPr id="3" name="Tekstiruutu 2">
            <a:extLst>
              <a:ext uri="{FF2B5EF4-FFF2-40B4-BE49-F238E27FC236}">
                <a16:creationId xmlns:a16="http://schemas.microsoft.com/office/drawing/2014/main" id="{C59D2161-23B9-AB4F-9DBA-2CC3B9ABC35B}"/>
              </a:ext>
            </a:extLst>
          </p:cNvPr>
          <p:cNvSpPr txBox="1"/>
          <p:nvPr/>
        </p:nvSpPr>
        <p:spPr>
          <a:xfrm>
            <a:off x="636198" y="6242255"/>
            <a:ext cx="3603107" cy="430887"/>
          </a:xfrm>
          <a:prstGeom prst="rect">
            <a:avLst/>
          </a:prstGeom>
          <a:noFill/>
        </p:spPr>
        <p:txBody>
          <a:bodyPr wrap="square" rtlCol="0">
            <a:spAutoFit/>
          </a:bodyPr>
          <a:lstStyle/>
          <a:p>
            <a:r>
              <a:rPr lang="fi-FI" sz="11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Ensimmäisenä sisällä tullaan naulakoille, johon jätetään ulkokengät sekä ulkovaatteet </a:t>
            </a:r>
          </a:p>
        </p:txBody>
      </p:sp>
      <p:pic>
        <p:nvPicPr>
          <p:cNvPr id="26" name="Kuva 25">
            <a:extLst>
              <a:ext uri="{FF2B5EF4-FFF2-40B4-BE49-F238E27FC236}">
                <a16:creationId xmlns:a16="http://schemas.microsoft.com/office/drawing/2014/main" id="{A02E309A-9AE4-05D3-A149-97A1D55D3586}"/>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rot="4615880" flipV="1">
            <a:off x="2761726" y="5143500"/>
            <a:ext cx="1588312" cy="1415494"/>
          </a:xfrm>
          <a:prstGeom prst="rect">
            <a:avLst/>
          </a:prstGeom>
        </p:spPr>
      </p:pic>
      <p:pic>
        <p:nvPicPr>
          <p:cNvPr id="28" name="Kuva 27">
            <a:extLst>
              <a:ext uri="{FF2B5EF4-FFF2-40B4-BE49-F238E27FC236}">
                <a16:creationId xmlns:a16="http://schemas.microsoft.com/office/drawing/2014/main" id="{7163FDE9-C2CD-FC42-0484-B6BB0CF52E59}"/>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rot="3506803">
            <a:off x="11383650" y="746943"/>
            <a:ext cx="1454357" cy="1559607"/>
          </a:xfrm>
          <a:prstGeom prst="rect">
            <a:avLst/>
          </a:prstGeom>
        </p:spPr>
      </p:pic>
      <p:pic>
        <p:nvPicPr>
          <p:cNvPr id="30" name="Kuva 29">
            <a:extLst>
              <a:ext uri="{FF2B5EF4-FFF2-40B4-BE49-F238E27FC236}">
                <a16:creationId xmlns:a16="http://schemas.microsoft.com/office/drawing/2014/main" id="{DF20220F-B69A-284C-6A9D-E01135D4A80D}"/>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12110828" y="5005196"/>
            <a:ext cx="1329971" cy="1779674"/>
          </a:xfrm>
          <a:prstGeom prst="rect">
            <a:avLst/>
          </a:prstGeom>
        </p:spPr>
      </p:pic>
      <p:pic>
        <p:nvPicPr>
          <p:cNvPr id="31" name="Kuva 30">
            <a:extLst>
              <a:ext uri="{FF2B5EF4-FFF2-40B4-BE49-F238E27FC236}">
                <a16:creationId xmlns:a16="http://schemas.microsoft.com/office/drawing/2014/main" id="{1BCE3498-1453-C06D-2209-9FA6F3A5E7C3}"/>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rot="6249182">
            <a:off x="1595956" y="2657453"/>
            <a:ext cx="775019" cy="947246"/>
          </a:xfrm>
          <a:prstGeom prst="rect">
            <a:avLst/>
          </a:prstGeom>
        </p:spPr>
      </p:pic>
      <p:pic>
        <p:nvPicPr>
          <p:cNvPr id="32" name="Kuva 31">
            <a:extLst>
              <a:ext uri="{FF2B5EF4-FFF2-40B4-BE49-F238E27FC236}">
                <a16:creationId xmlns:a16="http://schemas.microsoft.com/office/drawing/2014/main" id="{F92678CB-A145-0B2D-CD55-159B10223D08}"/>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11227782" y="5170532"/>
            <a:ext cx="1779674" cy="1368244"/>
          </a:xfrm>
          <a:prstGeom prst="rect">
            <a:avLst/>
          </a:prstGeom>
        </p:spPr>
      </p:pic>
      <p:pic>
        <p:nvPicPr>
          <p:cNvPr id="34" name="Kuva 33">
            <a:extLst>
              <a:ext uri="{FF2B5EF4-FFF2-40B4-BE49-F238E27FC236}">
                <a16:creationId xmlns:a16="http://schemas.microsoft.com/office/drawing/2014/main" id="{AECAF931-DB72-DB8D-B13D-7A677F47EF0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rot="169805">
            <a:off x="11219044" y="497998"/>
            <a:ext cx="1951901" cy="803724"/>
          </a:xfrm>
          <a:prstGeom prst="rect">
            <a:avLst/>
          </a:prstGeom>
        </p:spPr>
      </p:pic>
      <p:sp>
        <p:nvSpPr>
          <p:cNvPr id="8" name="Tekstiruutu 7">
            <a:extLst>
              <a:ext uri="{FF2B5EF4-FFF2-40B4-BE49-F238E27FC236}">
                <a16:creationId xmlns:a16="http://schemas.microsoft.com/office/drawing/2014/main" id="{8AEEBDE5-A265-8673-4A2F-5A2AC2BAA029}"/>
              </a:ext>
            </a:extLst>
          </p:cNvPr>
          <p:cNvSpPr txBox="1"/>
          <p:nvPr/>
        </p:nvSpPr>
        <p:spPr>
          <a:xfrm>
            <a:off x="0" y="361147"/>
            <a:ext cx="5345906" cy="523220"/>
          </a:xfrm>
          <a:prstGeom prst="rect">
            <a:avLst/>
          </a:prstGeom>
          <a:noFill/>
        </p:spPr>
        <p:txBody>
          <a:bodyPr wrap="square" rtlCol="0">
            <a:spAutoFit/>
          </a:bodyPr>
          <a:lstStyle/>
          <a:p>
            <a:pPr algn="ctr"/>
            <a:r>
              <a:rPr lang="fi-FI" sz="2800" b="1">
                <a:latin typeface="Open Sans Extrabold" panose="020B0606030504020204" pitchFamily="34" charset="0"/>
                <a:ea typeface="Open Sans Extrabold" panose="020B0606030504020204" pitchFamily="34" charset="0"/>
                <a:cs typeface="Open Sans Extrabold" panose="020B0606030504020204" pitchFamily="34" charset="0"/>
              </a:rPr>
              <a:t>Kouluun saapuminen</a:t>
            </a:r>
          </a:p>
        </p:txBody>
      </p:sp>
      <p:sp>
        <p:nvSpPr>
          <p:cNvPr id="39" name="Suorakulmio 38">
            <a:extLst>
              <a:ext uri="{FF2B5EF4-FFF2-40B4-BE49-F238E27FC236}">
                <a16:creationId xmlns:a16="http://schemas.microsoft.com/office/drawing/2014/main" id="{ED3B1AEF-1D5F-E8ED-0D52-A9ED7D3E93C3}"/>
              </a:ext>
              <a:ext uri="{C183D7F6-B498-43B3-948B-1728B52AA6E4}">
                <adec:decorative xmlns:adec="http://schemas.microsoft.com/office/drawing/2017/decorative" val="1"/>
              </a:ext>
            </a:extLst>
          </p:cNvPr>
          <p:cNvSpPr/>
          <p:nvPr/>
        </p:nvSpPr>
        <p:spPr>
          <a:xfrm>
            <a:off x="5860026" y="1066770"/>
            <a:ext cx="4394827" cy="2927395"/>
          </a:xfrm>
          <a:prstGeom prst="rect">
            <a:avLst/>
          </a:prstGeom>
          <a:solidFill>
            <a:srgbClr val="009F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4" name="Tekstiruutu 43">
            <a:extLst>
              <a:ext uri="{FF2B5EF4-FFF2-40B4-BE49-F238E27FC236}">
                <a16:creationId xmlns:a16="http://schemas.microsoft.com/office/drawing/2014/main" id="{1589D3BF-DE1F-60CF-7031-4A8EBD0E0003}"/>
              </a:ext>
            </a:extLst>
          </p:cNvPr>
          <p:cNvSpPr txBox="1"/>
          <p:nvPr/>
        </p:nvSpPr>
        <p:spPr>
          <a:xfrm>
            <a:off x="6095282" y="4315176"/>
            <a:ext cx="3972931" cy="2462213"/>
          </a:xfrm>
          <a:prstGeom prst="rect">
            <a:avLst/>
          </a:prstGeom>
          <a:noFill/>
        </p:spPr>
        <p:txBody>
          <a:bodyPr wrap="square" rtlCol="0">
            <a:spAutoFit/>
          </a:bodyPr>
          <a:lstStyle/>
          <a:p>
            <a:pPr fontAlgn="base"/>
            <a:r>
              <a:rPr lang="fi-FI" sz="11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Kun oppilaan äidinkieli on muu kuin suomi: </a:t>
            </a:r>
          </a:p>
          <a:p>
            <a:pPr fontAlgn="base"/>
            <a:endParaRPr lang="fi-FI" sz="11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fontAlgn="base"/>
            <a:r>
              <a:rPr lang="fi-FI" sz="11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Tärkeää on, että oppilas harjoittelee ja käyttää suomen kieltä myös vapaa-ajalla. </a:t>
            </a:r>
            <a:r>
              <a:rPr lang="fi-FI" sz="1100">
                <a:solidFill>
                  <a:schemeClr val="bg1"/>
                </a:solidFill>
                <a:latin typeface="Open Sans" panose="020B0606030504020204" pitchFamily="34" charset="0"/>
                <a:ea typeface="Open Sans" panose="020B0606030504020204" pitchFamily="34" charset="0"/>
                <a:cs typeface="Open Sans" panose="020B0606030504020204" pitchFamily="34" charset="0"/>
              </a:rPr>
              <a:t>Vapaa-ajalla lapsi voi mennä esimerkiksi leikkimään suomen kieltä puhuvien lasten kanssa ja osallistua erilaisiin kerhoihin. Myös kirjastossa kannattaa käydä lainaamassa suomen kielisiä lasten kirjoja. Sieltä löytyy kirjoja myös useilla eri kielillä. Suomen kieltä oppilas voi harjoitella </a:t>
            </a:r>
            <a:r>
              <a:rPr lang="fi-FI" sz="1100" err="1">
                <a:solidFill>
                  <a:schemeClr val="bg1"/>
                </a:solidFill>
                <a:latin typeface="Open Sans" panose="020B0606030504020204" pitchFamily="34" charset="0"/>
                <a:ea typeface="Open Sans" panose="020B0606030504020204" pitchFamily="34" charset="0"/>
                <a:cs typeface="Open Sans" panose="020B0606030504020204" pitchFamily="34" charset="0"/>
              </a:rPr>
              <a:t>IPadilla</a:t>
            </a:r>
            <a:r>
              <a:rPr lang="fi-FI" sz="1100">
                <a:solidFill>
                  <a:schemeClr val="bg1"/>
                </a:solidFill>
                <a:latin typeface="Open Sans" panose="020B0606030504020204" pitchFamily="34" charset="0"/>
                <a:ea typeface="Open Sans" panose="020B0606030504020204" pitchFamily="34" charset="0"/>
                <a:cs typeface="Open Sans" panose="020B0606030504020204" pitchFamily="34" charset="0"/>
              </a:rPr>
              <a:t> pelaamalla Ekapeli-sovellusta. </a:t>
            </a:r>
          </a:p>
          <a:p>
            <a:pPr fontAlgn="base"/>
            <a:r>
              <a:rPr lang="fi-FI" sz="11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 </a:t>
            </a:r>
          </a:p>
          <a:p>
            <a:pPr fontAlgn="base"/>
            <a:r>
              <a:rPr lang="fi-FI" sz="11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Koulussa oppilas voi saada oman kotikielen opetusta. </a:t>
            </a:r>
            <a:r>
              <a:rPr lang="fi-FI" sz="1100">
                <a:solidFill>
                  <a:schemeClr val="bg1"/>
                </a:solidFill>
                <a:latin typeface="Open Sans" panose="020B0606030504020204" pitchFamily="34" charset="0"/>
                <a:ea typeface="Open Sans" panose="020B0606030504020204" pitchFamily="34" charset="0"/>
                <a:cs typeface="Open Sans" panose="020B0606030504020204" pitchFamily="34" charset="0"/>
              </a:rPr>
              <a:t>Lapsen kielen kehityksen kannalta olisi tärkeää osallistua oman kielen oppitunteihin. </a:t>
            </a:r>
          </a:p>
        </p:txBody>
      </p:sp>
      <p:sp>
        <p:nvSpPr>
          <p:cNvPr id="45" name="Tekstiruutu 44">
            <a:extLst>
              <a:ext uri="{FF2B5EF4-FFF2-40B4-BE49-F238E27FC236}">
                <a16:creationId xmlns:a16="http://schemas.microsoft.com/office/drawing/2014/main" id="{6EE3E100-FD75-8C15-006D-4936F1BF5DE8}"/>
              </a:ext>
            </a:extLst>
          </p:cNvPr>
          <p:cNvSpPr txBox="1"/>
          <p:nvPr/>
        </p:nvSpPr>
        <p:spPr>
          <a:xfrm>
            <a:off x="5348748" y="361147"/>
            <a:ext cx="5345906" cy="523220"/>
          </a:xfrm>
          <a:prstGeom prst="rect">
            <a:avLst/>
          </a:prstGeom>
          <a:noFill/>
        </p:spPr>
        <p:txBody>
          <a:bodyPr wrap="square" rtlCol="0">
            <a:spAutoFit/>
          </a:bodyPr>
          <a:lstStyle/>
          <a:p>
            <a:pPr algn="ctr"/>
            <a:r>
              <a:rPr lang="fi-FI" sz="2800" b="1">
                <a:latin typeface="Open Sans Extrabold" panose="020B0606030504020204" pitchFamily="34" charset="0"/>
                <a:ea typeface="Open Sans Extrabold" panose="020B0606030504020204" pitchFamily="34" charset="0"/>
                <a:cs typeface="Open Sans Extrabold" panose="020B0606030504020204" pitchFamily="34" charset="0"/>
              </a:rPr>
              <a:t>Kotona huomioitavaa </a:t>
            </a:r>
          </a:p>
        </p:txBody>
      </p:sp>
      <p:sp>
        <p:nvSpPr>
          <p:cNvPr id="46" name="Tekstiruutu 45">
            <a:extLst>
              <a:ext uri="{FF2B5EF4-FFF2-40B4-BE49-F238E27FC236}">
                <a16:creationId xmlns:a16="http://schemas.microsoft.com/office/drawing/2014/main" id="{60B074F2-E135-A44C-654E-9B0057749396}"/>
              </a:ext>
            </a:extLst>
          </p:cNvPr>
          <p:cNvSpPr txBox="1"/>
          <p:nvPr/>
        </p:nvSpPr>
        <p:spPr>
          <a:xfrm>
            <a:off x="6082684" y="2625781"/>
            <a:ext cx="3972931" cy="1277273"/>
          </a:xfrm>
          <a:prstGeom prst="rect">
            <a:avLst/>
          </a:prstGeom>
          <a:noFill/>
        </p:spPr>
        <p:txBody>
          <a:bodyPr wrap="square" rtlCol="0">
            <a:spAutoFit/>
          </a:bodyPr>
          <a:lstStyle/>
          <a:p>
            <a:r>
              <a:rPr lang="fi-FI" sz="11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Oppilaat saavat koulusta kotitehtäviä joka päivä. </a:t>
            </a:r>
            <a:r>
              <a:rPr lang="fi-FI" sz="1100">
                <a:solidFill>
                  <a:schemeClr val="bg1"/>
                </a:solidFill>
                <a:latin typeface="Open Sans" panose="020B0606030504020204" pitchFamily="34" charset="0"/>
                <a:ea typeface="Open Sans" panose="020B0606030504020204" pitchFamily="34" charset="0"/>
                <a:cs typeface="Open Sans" panose="020B0606030504020204" pitchFamily="34" charset="0"/>
              </a:rPr>
              <a:t>Ne oppilas tekee kotona koulupäivän jälkeen. Kotitehtävissä harjoitellaan koulussa opittuja asioita. Huoltajien pitää varmistaa, että lapsi tekee kotitehtävät. Esimerkiksi suomen kielen lukuläksyn lapsi lukee vanhemmille ja vanhemmat merkitsevät lukuläksyn luetuksi.  </a:t>
            </a:r>
          </a:p>
        </p:txBody>
      </p:sp>
      <p:sp>
        <p:nvSpPr>
          <p:cNvPr id="47" name="Pyöristetty suorakulmio 46">
            <a:extLst>
              <a:ext uri="{FF2B5EF4-FFF2-40B4-BE49-F238E27FC236}">
                <a16:creationId xmlns:a16="http://schemas.microsoft.com/office/drawing/2014/main" id="{6A75BE14-978E-B6FC-2317-4A1B04FE66A8}"/>
              </a:ext>
              <a:ext uri="{C183D7F6-B498-43B3-948B-1728B52AA6E4}">
                <adec:decorative xmlns:adec="http://schemas.microsoft.com/office/drawing/2017/decorative" val="1"/>
              </a:ext>
            </a:extLst>
          </p:cNvPr>
          <p:cNvSpPr/>
          <p:nvPr/>
        </p:nvSpPr>
        <p:spPr>
          <a:xfrm>
            <a:off x="6162123" y="956937"/>
            <a:ext cx="3719155" cy="1559011"/>
          </a:xfrm>
          <a:prstGeom prst="roundRect">
            <a:avLst/>
          </a:prstGeom>
          <a:blipFill dpi="0" rotWithShape="1">
            <a:blip r:embed="rId12">
              <a:extLst>
                <a:ext uri="{28A0092B-C50C-407E-A947-70E740481C1C}">
                  <a14:useLocalDpi xmlns:a14="http://schemas.microsoft.com/office/drawing/2010/main" val="0"/>
                </a:ext>
              </a:extLst>
            </a:blip>
            <a:srcRect/>
            <a:stretch>
              <a:fillRect/>
            </a:stretch>
          </a:blipFill>
          <a:ln w="76200">
            <a:solidFill>
              <a:srgbClr val="28B8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708524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Suorakulmio 29">
            <a:extLst>
              <a:ext uri="{FF2B5EF4-FFF2-40B4-BE49-F238E27FC236}">
                <a16:creationId xmlns:a16="http://schemas.microsoft.com/office/drawing/2014/main" id="{101D7E24-503C-C0B2-F6CA-DD01D8E9EA37}"/>
              </a:ext>
              <a:ext uri="{C183D7F6-B498-43B3-948B-1728B52AA6E4}">
                <adec:decorative xmlns:adec="http://schemas.microsoft.com/office/drawing/2017/decorative" val="1"/>
              </a:ext>
            </a:extLst>
          </p:cNvPr>
          <p:cNvSpPr/>
          <p:nvPr/>
        </p:nvSpPr>
        <p:spPr>
          <a:xfrm>
            <a:off x="5830807" y="2689526"/>
            <a:ext cx="3849088" cy="1956037"/>
          </a:xfrm>
          <a:prstGeom prst="rect">
            <a:avLst/>
          </a:prstGeom>
          <a:solidFill>
            <a:srgbClr val="009F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1" name="Suorakulmio 30">
            <a:extLst>
              <a:ext uri="{FF2B5EF4-FFF2-40B4-BE49-F238E27FC236}">
                <a16:creationId xmlns:a16="http://schemas.microsoft.com/office/drawing/2014/main" id="{31BFA67F-911A-3E81-A938-1A4425BCE2C7}"/>
              </a:ext>
              <a:ext uri="{C183D7F6-B498-43B3-948B-1728B52AA6E4}">
                <adec:decorative xmlns:adec="http://schemas.microsoft.com/office/drawing/2017/decorative" val="1"/>
              </a:ext>
            </a:extLst>
          </p:cNvPr>
          <p:cNvSpPr/>
          <p:nvPr/>
        </p:nvSpPr>
        <p:spPr>
          <a:xfrm>
            <a:off x="5830807" y="4910877"/>
            <a:ext cx="3849088" cy="1956037"/>
          </a:xfrm>
          <a:prstGeom prst="rect">
            <a:avLst/>
          </a:prstGeom>
          <a:solidFill>
            <a:srgbClr val="009F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 name="Suorakulmio 26">
            <a:extLst>
              <a:ext uri="{FF2B5EF4-FFF2-40B4-BE49-F238E27FC236}">
                <a16:creationId xmlns:a16="http://schemas.microsoft.com/office/drawing/2014/main" id="{B7A4585C-A859-B5B7-E111-45CE172B284C}"/>
              </a:ext>
              <a:ext uri="{C183D7F6-B498-43B3-948B-1728B52AA6E4}">
                <adec:decorative xmlns:adec="http://schemas.microsoft.com/office/drawing/2017/decorative" val="1"/>
              </a:ext>
            </a:extLst>
          </p:cNvPr>
          <p:cNvSpPr/>
          <p:nvPr/>
        </p:nvSpPr>
        <p:spPr>
          <a:xfrm>
            <a:off x="466180" y="4327957"/>
            <a:ext cx="4394827" cy="2526145"/>
          </a:xfrm>
          <a:prstGeom prst="rect">
            <a:avLst/>
          </a:prstGeom>
          <a:solidFill>
            <a:srgbClr val="009F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5" name="Suorakulmio 24">
            <a:extLst>
              <a:ext uri="{FF2B5EF4-FFF2-40B4-BE49-F238E27FC236}">
                <a16:creationId xmlns:a16="http://schemas.microsoft.com/office/drawing/2014/main" id="{22A070EF-E9C0-CA65-4FB1-1BE24C1729C3}"/>
              </a:ext>
              <a:ext uri="{C183D7F6-B498-43B3-948B-1728B52AA6E4}">
                <adec:decorative xmlns:adec="http://schemas.microsoft.com/office/drawing/2017/decorative" val="1"/>
              </a:ext>
            </a:extLst>
          </p:cNvPr>
          <p:cNvSpPr/>
          <p:nvPr/>
        </p:nvSpPr>
        <p:spPr>
          <a:xfrm>
            <a:off x="466180" y="1171802"/>
            <a:ext cx="4394827" cy="2526145"/>
          </a:xfrm>
          <a:prstGeom prst="rect">
            <a:avLst/>
          </a:prstGeom>
          <a:solidFill>
            <a:srgbClr val="009F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Suorakulmio 3">
            <a:extLst>
              <a:ext uri="{FF2B5EF4-FFF2-40B4-BE49-F238E27FC236}">
                <a16:creationId xmlns:a16="http://schemas.microsoft.com/office/drawing/2014/main" id="{E7F6152F-497D-7124-D1B9-A2E8DBED351A}"/>
              </a:ext>
              <a:ext uri="{C183D7F6-B498-43B3-948B-1728B52AA6E4}">
                <adec:decorative xmlns:adec="http://schemas.microsoft.com/office/drawing/2017/decorative" val="1"/>
              </a:ext>
            </a:extLst>
          </p:cNvPr>
          <p:cNvSpPr/>
          <p:nvPr/>
        </p:nvSpPr>
        <p:spPr>
          <a:xfrm>
            <a:off x="5830807" y="464204"/>
            <a:ext cx="3849088" cy="1956037"/>
          </a:xfrm>
          <a:prstGeom prst="rect">
            <a:avLst/>
          </a:prstGeom>
          <a:solidFill>
            <a:srgbClr val="009F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5" name="Kuva 4" descr="Kuva vessoista.">
            <a:extLst>
              <a:ext uri="{FF2B5EF4-FFF2-40B4-BE49-F238E27FC236}">
                <a16:creationId xmlns:a16="http://schemas.microsoft.com/office/drawing/2014/main" id="{DB476515-E2D6-E450-9E89-7C6F1EF5EA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0020" y="725174"/>
            <a:ext cx="2331720" cy="1751965"/>
          </a:xfrm>
          <a:prstGeom prst="roundRect">
            <a:avLst>
              <a:gd name="adj" fmla="val 8594"/>
            </a:avLst>
          </a:prstGeom>
          <a:solidFill>
            <a:srgbClr val="FFFFFF">
              <a:shade val="85000"/>
            </a:srgbClr>
          </a:solidFill>
          <a:ln w="76200">
            <a:solidFill>
              <a:srgbClr val="28B8CE"/>
            </a:solidFill>
          </a:ln>
          <a:effectLst/>
        </p:spPr>
      </p:pic>
      <p:sp>
        <p:nvSpPr>
          <p:cNvPr id="6" name="Tekstiruutu 5">
            <a:extLst>
              <a:ext uri="{FF2B5EF4-FFF2-40B4-BE49-F238E27FC236}">
                <a16:creationId xmlns:a16="http://schemas.microsoft.com/office/drawing/2014/main" id="{57A00865-332D-34FB-51C6-EB7B18F9DD58}"/>
              </a:ext>
            </a:extLst>
          </p:cNvPr>
          <p:cNvSpPr txBox="1"/>
          <p:nvPr/>
        </p:nvSpPr>
        <p:spPr>
          <a:xfrm>
            <a:off x="6036868" y="707048"/>
            <a:ext cx="1481544" cy="430887"/>
          </a:xfrm>
          <a:prstGeom prst="rect">
            <a:avLst/>
          </a:prstGeom>
          <a:noFill/>
        </p:spPr>
        <p:txBody>
          <a:bodyPr wrap="square" rtlCol="0">
            <a:spAutoFit/>
          </a:bodyPr>
          <a:lstStyle/>
          <a:p>
            <a:pPr fontAlgn="base"/>
            <a:r>
              <a:rPr lang="fi-FI" sz="11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Naulakoiden lähellä on </a:t>
            </a:r>
            <a:r>
              <a:rPr lang="fi-FI" sz="1100" b="1" err="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wc:t</a:t>
            </a:r>
            <a:r>
              <a:rPr lang="fi-FI" sz="11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 </a:t>
            </a:r>
          </a:p>
        </p:txBody>
      </p:sp>
      <p:sp>
        <p:nvSpPr>
          <p:cNvPr id="7" name="Tekstiruutu 6">
            <a:extLst>
              <a:ext uri="{FF2B5EF4-FFF2-40B4-BE49-F238E27FC236}">
                <a16:creationId xmlns:a16="http://schemas.microsoft.com/office/drawing/2014/main" id="{DA15F152-54CE-626A-AEA3-1417DA11F24F}"/>
              </a:ext>
            </a:extLst>
          </p:cNvPr>
          <p:cNvSpPr txBox="1"/>
          <p:nvPr/>
        </p:nvSpPr>
        <p:spPr>
          <a:xfrm>
            <a:off x="5990505" y="3734938"/>
            <a:ext cx="1565081" cy="430887"/>
          </a:xfrm>
          <a:prstGeom prst="rect">
            <a:avLst/>
          </a:prstGeom>
          <a:noFill/>
        </p:spPr>
        <p:txBody>
          <a:bodyPr wrap="square" rtlCol="0">
            <a:spAutoFit/>
          </a:bodyPr>
          <a:lstStyle/>
          <a:p>
            <a:r>
              <a:rPr lang="fi-FI" sz="11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Sitten mennään omaan luokkaan. </a:t>
            </a:r>
          </a:p>
        </p:txBody>
      </p:sp>
      <p:sp>
        <p:nvSpPr>
          <p:cNvPr id="8" name="Tekstiruutu 7">
            <a:extLst>
              <a:ext uri="{FF2B5EF4-FFF2-40B4-BE49-F238E27FC236}">
                <a16:creationId xmlns:a16="http://schemas.microsoft.com/office/drawing/2014/main" id="{4A601906-38B8-F725-7418-67F05315B523}"/>
              </a:ext>
            </a:extLst>
          </p:cNvPr>
          <p:cNvSpPr txBox="1"/>
          <p:nvPr/>
        </p:nvSpPr>
        <p:spPr>
          <a:xfrm>
            <a:off x="5979031" y="5160142"/>
            <a:ext cx="1386661" cy="430887"/>
          </a:xfrm>
          <a:prstGeom prst="rect">
            <a:avLst/>
          </a:prstGeom>
          <a:noFill/>
        </p:spPr>
        <p:txBody>
          <a:bodyPr wrap="square" rtlCol="0">
            <a:spAutoFit/>
          </a:bodyPr>
          <a:lstStyle/>
          <a:p>
            <a:r>
              <a:rPr lang="fi-FI" sz="11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Luokassa on omat opettajat. </a:t>
            </a:r>
          </a:p>
        </p:txBody>
      </p:sp>
      <p:pic>
        <p:nvPicPr>
          <p:cNvPr id="9" name="Kuva 8">
            <a:extLst>
              <a:ext uri="{FF2B5EF4-FFF2-40B4-BE49-F238E27FC236}">
                <a16:creationId xmlns:a16="http://schemas.microsoft.com/office/drawing/2014/main" id="{7BDD1DE5-6533-7DD5-3077-AFDED770D8E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18671822">
            <a:off x="6916433" y="627898"/>
            <a:ext cx="1033360" cy="1789243"/>
          </a:xfrm>
          <a:prstGeom prst="rect">
            <a:avLst/>
          </a:prstGeom>
        </p:spPr>
      </p:pic>
      <p:pic>
        <p:nvPicPr>
          <p:cNvPr id="11" name="Kuva 10">
            <a:extLst>
              <a:ext uri="{FF2B5EF4-FFF2-40B4-BE49-F238E27FC236}">
                <a16:creationId xmlns:a16="http://schemas.microsoft.com/office/drawing/2014/main" id="{A27BE4E8-21DC-E3E5-5E16-65077BBB16F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13029150">
            <a:off x="6585308" y="2897199"/>
            <a:ext cx="841997" cy="918542"/>
          </a:xfrm>
          <a:prstGeom prst="rect">
            <a:avLst/>
          </a:prstGeom>
        </p:spPr>
      </p:pic>
      <p:sp>
        <p:nvSpPr>
          <p:cNvPr id="14" name="Pyöristetty suorakulmio 13">
            <a:extLst>
              <a:ext uri="{FF2B5EF4-FFF2-40B4-BE49-F238E27FC236}">
                <a16:creationId xmlns:a16="http://schemas.microsoft.com/office/drawing/2014/main" id="{557CCDC2-B41F-F00B-501B-C1D900797CC9}"/>
              </a:ext>
              <a:ext uri="{C183D7F6-B498-43B3-948B-1728B52AA6E4}">
                <adec:decorative xmlns:adec="http://schemas.microsoft.com/office/drawing/2017/decorative" val="1"/>
              </a:ext>
            </a:extLst>
          </p:cNvPr>
          <p:cNvSpPr/>
          <p:nvPr/>
        </p:nvSpPr>
        <p:spPr>
          <a:xfrm>
            <a:off x="7715284" y="2990878"/>
            <a:ext cx="2456456" cy="1779797"/>
          </a:xfrm>
          <a:prstGeom prst="roundRect">
            <a:avLst/>
          </a:prstGeom>
          <a:blipFill dpi="0" rotWithShape="1">
            <a:blip r:embed="rId5">
              <a:extLst>
                <a:ext uri="{28A0092B-C50C-407E-A947-70E740481C1C}">
                  <a14:useLocalDpi xmlns:a14="http://schemas.microsoft.com/office/drawing/2010/main" val="0"/>
                </a:ext>
              </a:extLst>
            </a:blip>
            <a:srcRect/>
            <a:stretch>
              <a:fillRect/>
            </a:stretch>
          </a:blipFill>
          <a:ln w="76200">
            <a:solidFill>
              <a:srgbClr val="28B8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Pyöristetty suorakulmio 14">
            <a:extLst>
              <a:ext uri="{FF2B5EF4-FFF2-40B4-BE49-F238E27FC236}">
                <a16:creationId xmlns:a16="http://schemas.microsoft.com/office/drawing/2014/main" id="{6B8EABFA-41E6-C0C1-70CC-036E5A790A63}"/>
              </a:ext>
              <a:ext uri="{C183D7F6-B498-43B3-948B-1728B52AA6E4}">
                <adec:decorative xmlns:adec="http://schemas.microsoft.com/office/drawing/2017/decorative" val="1"/>
              </a:ext>
            </a:extLst>
          </p:cNvPr>
          <p:cNvSpPr/>
          <p:nvPr/>
        </p:nvSpPr>
        <p:spPr>
          <a:xfrm>
            <a:off x="7642162" y="5168976"/>
            <a:ext cx="2456456" cy="1779797"/>
          </a:xfrm>
          <a:prstGeom prst="roundRect">
            <a:avLst/>
          </a:prstGeom>
          <a:solidFill>
            <a:schemeClr val="bg1"/>
          </a:solidFill>
          <a:ln w="76200">
            <a:solidFill>
              <a:srgbClr val="28B8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6" name="Kuva 15" descr="Kuvake opettajasta ja oppilaista">
            <a:extLst>
              <a:ext uri="{FF2B5EF4-FFF2-40B4-BE49-F238E27FC236}">
                <a16:creationId xmlns:a16="http://schemas.microsoft.com/office/drawing/2014/main" id="{94B2EC02-71FE-2F02-AEC6-7C3723E034F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50420" y="5251357"/>
            <a:ext cx="1629475" cy="1629475"/>
          </a:xfrm>
          <a:prstGeom prst="rect">
            <a:avLst/>
          </a:prstGeom>
        </p:spPr>
      </p:pic>
      <p:sp>
        <p:nvSpPr>
          <p:cNvPr id="18" name="Tekstiruutu 17">
            <a:extLst>
              <a:ext uri="{FF2B5EF4-FFF2-40B4-BE49-F238E27FC236}">
                <a16:creationId xmlns:a16="http://schemas.microsoft.com/office/drawing/2014/main" id="{2BB6253B-1001-6D01-DBB8-84F51B79C360}"/>
              </a:ext>
            </a:extLst>
          </p:cNvPr>
          <p:cNvSpPr txBox="1"/>
          <p:nvPr/>
        </p:nvSpPr>
        <p:spPr>
          <a:xfrm>
            <a:off x="775261" y="2607592"/>
            <a:ext cx="4028259" cy="938719"/>
          </a:xfrm>
          <a:prstGeom prst="rect">
            <a:avLst/>
          </a:prstGeom>
          <a:noFill/>
        </p:spPr>
        <p:txBody>
          <a:bodyPr wrap="square" rtlCol="0">
            <a:spAutoFit/>
          </a:bodyPr>
          <a:lstStyle/>
          <a:p>
            <a:pPr fontAlgn="base"/>
            <a:r>
              <a:rPr lang="fi-FI" sz="11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Koululla on oma terveydenhoitaja, joka tekee terveystarkastuksia ja auttaa tarvittaessa.</a:t>
            </a:r>
          </a:p>
          <a:p>
            <a:pPr fontAlgn="base"/>
            <a:r>
              <a:rPr lang="fi-FI" sz="1100">
                <a:solidFill>
                  <a:schemeClr val="bg1"/>
                </a:solidFill>
                <a:latin typeface="Open Sans" panose="020B0606030504020204" pitchFamily="34" charset="0"/>
                <a:ea typeface="Open Sans" panose="020B0606030504020204" pitchFamily="34" charset="0"/>
                <a:cs typeface="Open Sans" panose="020B0606030504020204" pitchFamily="34" charset="0"/>
              </a:rPr>
              <a:t>Huoltajat voivat varata ajan terveydenhoitajalle Wilma-viestillä.   </a:t>
            </a:r>
          </a:p>
          <a:p>
            <a:pPr fontAlgn="base"/>
            <a:endParaRPr lang="fi-FI" sz="11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1" name="Tekstiruutu 20">
            <a:extLst>
              <a:ext uri="{FF2B5EF4-FFF2-40B4-BE49-F238E27FC236}">
                <a16:creationId xmlns:a16="http://schemas.microsoft.com/office/drawing/2014/main" id="{90279F97-7466-671F-5B64-754B79CD0938}"/>
              </a:ext>
            </a:extLst>
          </p:cNvPr>
          <p:cNvSpPr txBox="1"/>
          <p:nvPr/>
        </p:nvSpPr>
        <p:spPr>
          <a:xfrm>
            <a:off x="0" y="353389"/>
            <a:ext cx="5345906" cy="523220"/>
          </a:xfrm>
          <a:prstGeom prst="rect">
            <a:avLst/>
          </a:prstGeom>
          <a:noFill/>
        </p:spPr>
        <p:txBody>
          <a:bodyPr wrap="square" rtlCol="0">
            <a:spAutoFit/>
          </a:bodyPr>
          <a:lstStyle/>
          <a:p>
            <a:pPr algn="ctr"/>
            <a:r>
              <a:rPr lang="fi-FI" sz="2800" b="1">
                <a:latin typeface="Open Sans Extrabold" panose="020B0606030504020204" pitchFamily="34" charset="0"/>
                <a:ea typeface="Open Sans Extrabold" panose="020B0606030504020204" pitchFamily="34" charset="0"/>
                <a:cs typeface="Open Sans Extrabold" panose="020B0606030504020204" pitchFamily="34" charset="0"/>
              </a:rPr>
              <a:t>Kouluterveydenhoito </a:t>
            </a:r>
          </a:p>
        </p:txBody>
      </p:sp>
      <p:sp>
        <p:nvSpPr>
          <p:cNvPr id="23" name="Tekstiruutu 22">
            <a:extLst>
              <a:ext uri="{FF2B5EF4-FFF2-40B4-BE49-F238E27FC236}">
                <a16:creationId xmlns:a16="http://schemas.microsoft.com/office/drawing/2014/main" id="{75983BB7-EEDD-0EA2-DFCF-D9A917111EFB}"/>
              </a:ext>
            </a:extLst>
          </p:cNvPr>
          <p:cNvSpPr txBox="1"/>
          <p:nvPr/>
        </p:nvSpPr>
        <p:spPr>
          <a:xfrm>
            <a:off x="775261" y="5753801"/>
            <a:ext cx="3622336" cy="769441"/>
          </a:xfrm>
          <a:prstGeom prst="rect">
            <a:avLst/>
          </a:prstGeom>
          <a:noFill/>
        </p:spPr>
        <p:txBody>
          <a:bodyPr wrap="square" rtlCol="0">
            <a:spAutoFit/>
          </a:bodyPr>
          <a:lstStyle/>
          <a:p>
            <a:pPr fontAlgn="base"/>
            <a:r>
              <a:rPr lang="fi-FI" sz="11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Meidän koulu on harjoittelukoulu. </a:t>
            </a:r>
            <a:r>
              <a:rPr lang="fi-FI" sz="1100">
                <a:solidFill>
                  <a:schemeClr val="bg1"/>
                </a:solidFill>
                <a:latin typeface="Open Sans" panose="020B0606030504020204" pitchFamily="34" charset="0"/>
                <a:ea typeface="Open Sans" panose="020B0606030504020204" pitchFamily="34" charset="0"/>
                <a:cs typeface="Open Sans" panose="020B0606030504020204" pitchFamily="34" charset="0"/>
              </a:rPr>
              <a:t>Itä-Suomen yliopiston opettajaopiskelijat harjoittelevat opettajan työtä luokissa. Vuoden aikana on kolme harjoittelujaksoa. Omat opettajat ovat myös paikalla.</a:t>
            </a:r>
          </a:p>
        </p:txBody>
      </p:sp>
      <p:cxnSp>
        <p:nvCxnSpPr>
          <p:cNvPr id="24" name="Suora yhdysviiva 23">
            <a:extLst>
              <a:ext uri="{FF2B5EF4-FFF2-40B4-BE49-F238E27FC236}">
                <a16:creationId xmlns:a16="http://schemas.microsoft.com/office/drawing/2014/main" id="{86564D69-E976-6769-933B-35077B83055C}"/>
              </a:ext>
              <a:ext uri="{C183D7F6-B498-43B3-948B-1728B52AA6E4}">
                <adec:decorative xmlns:adec="http://schemas.microsoft.com/office/drawing/2017/decorative" val="1"/>
              </a:ext>
            </a:extLst>
          </p:cNvPr>
          <p:cNvCxnSpPr/>
          <p:nvPr/>
        </p:nvCxnSpPr>
        <p:spPr>
          <a:xfrm>
            <a:off x="5345906" y="0"/>
            <a:ext cx="0" cy="75596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Kuva 9">
            <a:extLst>
              <a:ext uri="{FF2B5EF4-FFF2-40B4-BE49-F238E27FC236}">
                <a16:creationId xmlns:a16="http://schemas.microsoft.com/office/drawing/2014/main" id="{6AA6D54D-2E19-9AC2-A5D2-AD23B02EF7FD}"/>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flipH="1">
            <a:off x="6100663" y="5644342"/>
            <a:ext cx="1441474" cy="972768"/>
          </a:xfrm>
          <a:prstGeom prst="rect">
            <a:avLst/>
          </a:prstGeom>
        </p:spPr>
      </p:pic>
      <p:sp>
        <p:nvSpPr>
          <p:cNvPr id="22" name="Pyöristetty suorakulmio 21">
            <a:extLst>
              <a:ext uri="{FF2B5EF4-FFF2-40B4-BE49-F238E27FC236}">
                <a16:creationId xmlns:a16="http://schemas.microsoft.com/office/drawing/2014/main" id="{1A0C7228-9FEB-4732-F191-16764558F8FC}"/>
              </a:ext>
              <a:ext uri="{C183D7F6-B498-43B3-948B-1728B52AA6E4}">
                <adec:decorative xmlns:adec="http://schemas.microsoft.com/office/drawing/2017/decorative" val="1"/>
              </a:ext>
            </a:extLst>
          </p:cNvPr>
          <p:cNvSpPr/>
          <p:nvPr/>
        </p:nvSpPr>
        <p:spPr>
          <a:xfrm>
            <a:off x="852368" y="1036433"/>
            <a:ext cx="1474272" cy="1357418"/>
          </a:xfrm>
          <a:prstGeom prst="roundRect">
            <a:avLst/>
          </a:prstGeom>
          <a:blipFill dpi="0" rotWithShape="1">
            <a:blip r:embed="rId9">
              <a:extLst>
                <a:ext uri="{28A0092B-C50C-407E-A947-70E740481C1C}">
                  <a14:useLocalDpi xmlns:a14="http://schemas.microsoft.com/office/drawing/2010/main" val="0"/>
                </a:ext>
              </a:extLst>
            </a:blip>
            <a:srcRect/>
            <a:stretch>
              <a:fillRect/>
            </a:stretch>
          </a:blipFill>
          <a:ln w="76200">
            <a:solidFill>
              <a:srgbClr val="28B8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6" name="Pyöristetty suorakulmio 25">
            <a:extLst>
              <a:ext uri="{FF2B5EF4-FFF2-40B4-BE49-F238E27FC236}">
                <a16:creationId xmlns:a16="http://schemas.microsoft.com/office/drawing/2014/main" id="{99052295-4A48-45F7-7377-4870974E3D56}"/>
              </a:ext>
              <a:ext uri="{C183D7F6-B498-43B3-948B-1728B52AA6E4}">
                <adec:decorative xmlns:adec="http://schemas.microsoft.com/office/drawing/2017/decorative" val="1"/>
              </a:ext>
            </a:extLst>
          </p:cNvPr>
          <p:cNvSpPr/>
          <p:nvPr/>
        </p:nvSpPr>
        <p:spPr>
          <a:xfrm>
            <a:off x="631116" y="3841419"/>
            <a:ext cx="1541084" cy="1749610"/>
          </a:xfrm>
          <a:prstGeom prst="roundRect">
            <a:avLst/>
          </a:prstGeom>
          <a:blipFill dpi="0" rotWithShape="1">
            <a:blip r:embed="rId10">
              <a:extLst>
                <a:ext uri="{28A0092B-C50C-407E-A947-70E740481C1C}">
                  <a14:useLocalDpi xmlns:a14="http://schemas.microsoft.com/office/drawing/2010/main" val="0"/>
                </a:ext>
              </a:extLst>
            </a:blip>
            <a:srcRect/>
            <a:stretch>
              <a:fillRect/>
            </a:stretch>
          </a:blipFill>
          <a:ln w="76200">
            <a:solidFill>
              <a:srgbClr val="28B8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8" name="Pyöristetty suorakulmio 27">
            <a:extLst>
              <a:ext uri="{FF2B5EF4-FFF2-40B4-BE49-F238E27FC236}">
                <a16:creationId xmlns:a16="http://schemas.microsoft.com/office/drawing/2014/main" id="{6EB6911E-620A-B799-3209-95085E00AD06}"/>
              </a:ext>
              <a:ext uri="{C183D7F6-B498-43B3-948B-1728B52AA6E4}">
                <adec:decorative xmlns:adec="http://schemas.microsoft.com/office/drawing/2017/decorative" val="1"/>
              </a:ext>
            </a:extLst>
          </p:cNvPr>
          <p:cNvSpPr/>
          <p:nvPr/>
        </p:nvSpPr>
        <p:spPr>
          <a:xfrm>
            <a:off x="2398574" y="4032849"/>
            <a:ext cx="2236059" cy="1577480"/>
          </a:xfrm>
          <a:prstGeom prst="roundRect">
            <a:avLst/>
          </a:prstGeom>
          <a:blipFill dpi="0" rotWithShape="1">
            <a:blip r:embed="rId11">
              <a:extLst>
                <a:ext uri="{28A0092B-C50C-407E-A947-70E740481C1C}">
                  <a14:useLocalDpi xmlns:a14="http://schemas.microsoft.com/office/drawing/2010/main" val="0"/>
                </a:ext>
              </a:extLst>
            </a:blip>
            <a:srcRect/>
            <a:stretch>
              <a:fillRect/>
            </a:stretch>
          </a:blipFill>
          <a:ln w="76200">
            <a:solidFill>
              <a:srgbClr val="28B8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9" name="Pyöristetty suorakulmio 28">
            <a:extLst>
              <a:ext uri="{FF2B5EF4-FFF2-40B4-BE49-F238E27FC236}">
                <a16:creationId xmlns:a16="http://schemas.microsoft.com/office/drawing/2014/main" id="{7ABBECF6-61C7-82C9-8993-A942864B995A}"/>
              </a:ext>
              <a:ext uri="{C183D7F6-B498-43B3-948B-1728B52AA6E4}">
                <adec:decorative xmlns:adec="http://schemas.microsoft.com/office/drawing/2017/decorative" val="1"/>
              </a:ext>
            </a:extLst>
          </p:cNvPr>
          <p:cNvSpPr/>
          <p:nvPr/>
        </p:nvSpPr>
        <p:spPr>
          <a:xfrm>
            <a:off x="2526536" y="1595120"/>
            <a:ext cx="917704" cy="798731"/>
          </a:xfrm>
          <a:prstGeom prst="roundRect">
            <a:avLst/>
          </a:prstGeom>
          <a:blipFill dpi="0" rotWithShape="1">
            <a:blip r:embed="rId12">
              <a:extLst>
                <a:ext uri="{28A0092B-C50C-407E-A947-70E740481C1C}">
                  <a14:useLocalDpi xmlns:a14="http://schemas.microsoft.com/office/drawing/2010/main" val="0"/>
                </a:ext>
              </a:extLst>
            </a:blip>
            <a:srcRect/>
            <a:stretch>
              <a:fillRect/>
            </a:stretch>
          </a:blipFill>
          <a:ln w="76200">
            <a:solidFill>
              <a:srgbClr val="28B8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764126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Suorakulmio 37">
            <a:extLst>
              <a:ext uri="{FF2B5EF4-FFF2-40B4-BE49-F238E27FC236}">
                <a16:creationId xmlns:a16="http://schemas.microsoft.com/office/drawing/2014/main" id="{4CDB01D6-9B42-680A-E770-AC600A9F353B}"/>
              </a:ext>
              <a:ext uri="{C183D7F6-B498-43B3-948B-1728B52AA6E4}">
                <adec:decorative xmlns:adec="http://schemas.microsoft.com/office/drawing/2017/decorative" val="1"/>
              </a:ext>
            </a:extLst>
          </p:cNvPr>
          <p:cNvSpPr/>
          <p:nvPr/>
        </p:nvSpPr>
        <p:spPr>
          <a:xfrm>
            <a:off x="5814928" y="1171802"/>
            <a:ext cx="4394827" cy="5662699"/>
          </a:xfrm>
          <a:prstGeom prst="rect">
            <a:avLst/>
          </a:prstGeom>
          <a:solidFill>
            <a:srgbClr val="009F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7" name="Suorakulmio 36">
            <a:extLst>
              <a:ext uri="{FF2B5EF4-FFF2-40B4-BE49-F238E27FC236}">
                <a16:creationId xmlns:a16="http://schemas.microsoft.com/office/drawing/2014/main" id="{2B4E1ABF-A6FC-F2D6-09AF-66B13295906B}"/>
              </a:ext>
              <a:ext uri="{C183D7F6-B498-43B3-948B-1728B52AA6E4}">
                <adec:decorative xmlns:adec="http://schemas.microsoft.com/office/drawing/2017/decorative" val="1"/>
              </a:ext>
            </a:extLst>
          </p:cNvPr>
          <p:cNvSpPr/>
          <p:nvPr/>
        </p:nvSpPr>
        <p:spPr>
          <a:xfrm>
            <a:off x="466180" y="4091983"/>
            <a:ext cx="4394827" cy="2742518"/>
          </a:xfrm>
          <a:prstGeom prst="rect">
            <a:avLst/>
          </a:prstGeom>
          <a:solidFill>
            <a:srgbClr val="009F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2" name="Suorakulmio 31">
            <a:extLst>
              <a:ext uri="{FF2B5EF4-FFF2-40B4-BE49-F238E27FC236}">
                <a16:creationId xmlns:a16="http://schemas.microsoft.com/office/drawing/2014/main" id="{2812FE1A-82F9-4633-DD16-98C301B1207C}"/>
              </a:ext>
              <a:ext uri="{C183D7F6-B498-43B3-948B-1728B52AA6E4}">
                <adec:decorative xmlns:adec="http://schemas.microsoft.com/office/drawing/2017/decorative" val="1"/>
              </a:ext>
            </a:extLst>
          </p:cNvPr>
          <p:cNvSpPr/>
          <p:nvPr/>
        </p:nvSpPr>
        <p:spPr>
          <a:xfrm>
            <a:off x="466180" y="1171802"/>
            <a:ext cx="4394827" cy="2526145"/>
          </a:xfrm>
          <a:prstGeom prst="rect">
            <a:avLst/>
          </a:prstGeom>
          <a:solidFill>
            <a:srgbClr val="009F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cxnSp>
        <p:nvCxnSpPr>
          <p:cNvPr id="7" name="Suora yhdysviiva 6">
            <a:extLst>
              <a:ext uri="{FF2B5EF4-FFF2-40B4-BE49-F238E27FC236}">
                <a16:creationId xmlns:a16="http://schemas.microsoft.com/office/drawing/2014/main" id="{C80F18E1-C519-904A-8380-F9767F997983}"/>
              </a:ext>
              <a:ext uri="{C183D7F6-B498-43B3-948B-1728B52AA6E4}">
                <adec:decorative xmlns:adec="http://schemas.microsoft.com/office/drawing/2017/decorative" val="1"/>
              </a:ext>
            </a:extLst>
          </p:cNvPr>
          <p:cNvCxnSpPr/>
          <p:nvPr/>
        </p:nvCxnSpPr>
        <p:spPr>
          <a:xfrm>
            <a:off x="5345906" y="0"/>
            <a:ext cx="0" cy="75596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kstiruutu 1">
            <a:extLst>
              <a:ext uri="{FF2B5EF4-FFF2-40B4-BE49-F238E27FC236}">
                <a16:creationId xmlns:a16="http://schemas.microsoft.com/office/drawing/2014/main" id="{0D5F1BDE-2580-EE4F-B291-921FCA96FE3F}"/>
              </a:ext>
            </a:extLst>
          </p:cNvPr>
          <p:cNvSpPr txBox="1"/>
          <p:nvPr/>
        </p:nvSpPr>
        <p:spPr>
          <a:xfrm>
            <a:off x="727557" y="1469476"/>
            <a:ext cx="3037835" cy="938719"/>
          </a:xfrm>
          <a:prstGeom prst="rect">
            <a:avLst/>
          </a:prstGeom>
          <a:noFill/>
        </p:spPr>
        <p:txBody>
          <a:bodyPr wrap="square" rtlCol="0">
            <a:spAutoFit/>
          </a:bodyPr>
          <a:lstStyle/>
          <a:p>
            <a:pPr fontAlgn="base"/>
            <a:r>
              <a:rPr lang="fi-FI" sz="11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Koulu alkaa aamulla lukujärjestyksen mukaan. Kouluun on tärkeää tulla oikeaan aikaan.</a:t>
            </a:r>
          </a:p>
          <a:p>
            <a:pPr fontAlgn="base"/>
            <a:endParaRPr lang="fi-FI" sz="11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fontAlgn="base"/>
            <a:r>
              <a:rPr lang="fi-FI" sz="1100">
                <a:solidFill>
                  <a:schemeClr val="bg1"/>
                </a:solidFill>
                <a:latin typeface="Open Sans" panose="020B0606030504020204" pitchFamily="34" charset="0"/>
                <a:ea typeface="Open Sans" panose="020B0606030504020204" pitchFamily="34" charset="0"/>
                <a:cs typeface="Open Sans" panose="020B0606030504020204" pitchFamily="34" charset="0"/>
              </a:rPr>
              <a:t>Koulusta ei saa myöhästyä. </a:t>
            </a:r>
          </a:p>
        </p:txBody>
      </p:sp>
      <p:sp>
        <p:nvSpPr>
          <p:cNvPr id="3" name="Tekstiruutu 2">
            <a:extLst>
              <a:ext uri="{FF2B5EF4-FFF2-40B4-BE49-F238E27FC236}">
                <a16:creationId xmlns:a16="http://schemas.microsoft.com/office/drawing/2014/main" id="{C59D2161-23B9-AB4F-9DBA-2CC3B9ABC35B}"/>
              </a:ext>
            </a:extLst>
          </p:cNvPr>
          <p:cNvSpPr txBox="1"/>
          <p:nvPr/>
        </p:nvSpPr>
        <p:spPr>
          <a:xfrm>
            <a:off x="604633" y="4383104"/>
            <a:ext cx="1807072" cy="1446550"/>
          </a:xfrm>
          <a:prstGeom prst="rect">
            <a:avLst/>
          </a:prstGeom>
          <a:noFill/>
        </p:spPr>
        <p:txBody>
          <a:bodyPr wrap="square" rtlCol="0">
            <a:spAutoFit/>
          </a:bodyPr>
          <a:lstStyle/>
          <a:p>
            <a:r>
              <a:rPr lang="fi-FI" sz="11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Yksi oppitunti kestää 45 minuuttia.</a:t>
            </a:r>
          </a:p>
          <a:p>
            <a:endParaRPr lang="fi-FI" sz="11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r>
              <a:rPr lang="fi-FI" sz="1100">
                <a:solidFill>
                  <a:schemeClr val="bg1"/>
                </a:solidFill>
                <a:latin typeface="Open Sans" panose="020B0606030504020204" pitchFamily="34" charset="0"/>
                <a:ea typeface="Open Sans" panose="020B0606030504020204" pitchFamily="34" charset="0"/>
                <a:cs typeface="Open Sans" panose="020B0606030504020204" pitchFamily="34" charset="0"/>
              </a:rPr>
              <a:t>Oppituntien välissä on välitunti 15 minuuttia, jolloin oppilaat käyvät ulkona. Välitunnilla leikitään koulun pihalla. </a:t>
            </a:r>
          </a:p>
        </p:txBody>
      </p:sp>
      <p:pic>
        <p:nvPicPr>
          <p:cNvPr id="26" name="Kuva 25">
            <a:extLst>
              <a:ext uri="{FF2B5EF4-FFF2-40B4-BE49-F238E27FC236}">
                <a16:creationId xmlns:a16="http://schemas.microsoft.com/office/drawing/2014/main" id="{A02E309A-9AE4-05D3-A149-97A1D55D358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4615880" flipV="1">
            <a:off x="10922175" y="3413335"/>
            <a:ext cx="1588312" cy="1415494"/>
          </a:xfrm>
          <a:prstGeom prst="rect">
            <a:avLst/>
          </a:prstGeom>
        </p:spPr>
      </p:pic>
      <p:pic>
        <p:nvPicPr>
          <p:cNvPr id="27" name="Kuva 26">
            <a:extLst>
              <a:ext uri="{FF2B5EF4-FFF2-40B4-BE49-F238E27FC236}">
                <a16:creationId xmlns:a16="http://schemas.microsoft.com/office/drawing/2014/main" id="{59E5F31F-D463-FA7F-F4DE-325F1A62425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17267590">
            <a:off x="11721449" y="1853238"/>
            <a:ext cx="1033360" cy="1789243"/>
          </a:xfrm>
          <a:prstGeom prst="rect">
            <a:avLst/>
          </a:prstGeom>
        </p:spPr>
      </p:pic>
      <p:pic>
        <p:nvPicPr>
          <p:cNvPr id="28" name="Kuva 27">
            <a:extLst>
              <a:ext uri="{FF2B5EF4-FFF2-40B4-BE49-F238E27FC236}">
                <a16:creationId xmlns:a16="http://schemas.microsoft.com/office/drawing/2014/main" id="{7163FDE9-C2CD-FC42-0484-B6BB0CF52E5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3506803">
            <a:off x="11383650" y="746943"/>
            <a:ext cx="1454357" cy="1559607"/>
          </a:xfrm>
          <a:prstGeom prst="rect">
            <a:avLst/>
          </a:prstGeom>
        </p:spPr>
      </p:pic>
      <p:pic>
        <p:nvPicPr>
          <p:cNvPr id="29" name="Kuva 28">
            <a:extLst>
              <a:ext uri="{FF2B5EF4-FFF2-40B4-BE49-F238E27FC236}">
                <a16:creationId xmlns:a16="http://schemas.microsoft.com/office/drawing/2014/main" id="{EE15C8D8-A013-DB1D-572D-C3C9D1ECA471}"/>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rot="19685743" flipH="1">
            <a:off x="11031465" y="3749237"/>
            <a:ext cx="1559617" cy="1052496"/>
          </a:xfrm>
          <a:prstGeom prst="rect">
            <a:avLst/>
          </a:prstGeom>
        </p:spPr>
      </p:pic>
      <p:pic>
        <p:nvPicPr>
          <p:cNvPr id="30" name="Kuva 29">
            <a:extLst>
              <a:ext uri="{FF2B5EF4-FFF2-40B4-BE49-F238E27FC236}">
                <a16:creationId xmlns:a16="http://schemas.microsoft.com/office/drawing/2014/main" id="{DF20220F-B69A-284C-6A9D-E01135D4A80D}"/>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2110828" y="5005196"/>
            <a:ext cx="1329971" cy="1779674"/>
          </a:xfrm>
          <a:prstGeom prst="rect">
            <a:avLst/>
          </a:prstGeom>
        </p:spPr>
      </p:pic>
      <p:pic>
        <p:nvPicPr>
          <p:cNvPr id="33" name="Kuva 32">
            <a:extLst>
              <a:ext uri="{FF2B5EF4-FFF2-40B4-BE49-F238E27FC236}">
                <a16:creationId xmlns:a16="http://schemas.microsoft.com/office/drawing/2014/main" id="{B4AFEBAD-CE2A-94B0-9B88-44CDDB545DA2}"/>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rot="13029150">
            <a:off x="11219760" y="1494266"/>
            <a:ext cx="841997" cy="918542"/>
          </a:xfrm>
          <a:prstGeom prst="rect">
            <a:avLst/>
          </a:prstGeom>
        </p:spPr>
      </p:pic>
      <p:sp>
        <p:nvSpPr>
          <p:cNvPr id="8" name="Tekstiruutu 7">
            <a:extLst>
              <a:ext uri="{FF2B5EF4-FFF2-40B4-BE49-F238E27FC236}">
                <a16:creationId xmlns:a16="http://schemas.microsoft.com/office/drawing/2014/main" id="{8AEEBDE5-A265-8673-4A2F-5A2AC2BAA029}"/>
              </a:ext>
            </a:extLst>
          </p:cNvPr>
          <p:cNvSpPr txBox="1"/>
          <p:nvPr/>
        </p:nvSpPr>
        <p:spPr>
          <a:xfrm>
            <a:off x="0" y="354602"/>
            <a:ext cx="5345906" cy="523220"/>
          </a:xfrm>
          <a:prstGeom prst="rect">
            <a:avLst/>
          </a:prstGeom>
          <a:noFill/>
        </p:spPr>
        <p:txBody>
          <a:bodyPr wrap="square" rtlCol="0">
            <a:spAutoFit/>
          </a:bodyPr>
          <a:lstStyle/>
          <a:p>
            <a:pPr algn="ctr"/>
            <a:r>
              <a:rPr lang="fi-FI" sz="2800" b="1">
                <a:latin typeface="Open Sans Extrabold" panose="020B0606030504020204" pitchFamily="34" charset="0"/>
                <a:ea typeface="Open Sans Extrabold" panose="020B0606030504020204" pitchFamily="34" charset="0"/>
                <a:cs typeface="Open Sans Extrabold" panose="020B0606030504020204" pitchFamily="34" charset="0"/>
              </a:rPr>
              <a:t>Koulunkäynti</a:t>
            </a:r>
          </a:p>
        </p:txBody>
      </p:sp>
      <p:pic>
        <p:nvPicPr>
          <p:cNvPr id="39" name="Kuva 38" descr="Kuva lukujärjestyksestä.">
            <a:extLst>
              <a:ext uri="{FF2B5EF4-FFF2-40B4-BE49-F238E27FC236}">
                <a16:creationId xmlns:a16="http://schemas.microsoft.com/office/drawing/2014/main" id="{FE4858E8-3A0B-8841-D587-222E3ED02A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2137" y="2636484"/>
            <a:ext cx="4271558" cy="1190877"/>
          </a:xfrm>
          <a:prstGeom prst="roundRect">
            <a:avLst>
              <a:gd name="adj" fmla="val 8594"/>
            </a:avLst>
          </a:prstGeom>
          <a:solidFill>
            <a:srgbClr val="FFFFFF">
              <a:shade val="85000"/>
            </a:srgbClr>
          </a:solidFill>
          <a:ln w="76200">
            <a:solidFill>
              <a:srgbClr val="28B8CE"/>
            </a:solidFill>
          </a:ln>
          <a:effectLst/>
        </p:spPr>
      </p:pic>
      <p:pic>
        <p:nvPicPr>
          <p:cNvPr id="42" name="Kuva 41" descr="Kuva koulun pihasta.">
            <a:extLst>
              <a:ext uri="{FF2B5EF4-FFF2-40B4-BE49-F238E27FC236}">
                <a16:creationId xmlns:a16="http://schemas.microsoft.com/office/drawing/2014/main" id="{A3B2BB16-5D8C-C447-D78A-0E63BBE68A9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6660"/>
          <a:stretch/>
        </p:blipFill>
        <p:spPr>
          <a:xfrm>
            <a:off x="2588196" y="4550106"/>
            <a:ext cx="2337429" cy="1837767"/>
          </a:xfrm>
          <a:prstGeom prst="rect">
            <a:avLst/>
          </a:prstGeom>
          <a:ln w="76200">
            <a:solidFill>
              <a:srgbClr val="28B8CE"/>
            </a:solidFill>
          </a:ln>
        </p:spPr>
      </p:pic>
      <p:pic>
        <p:nvPicPr>
          <p:cNvPr id="34" name="Kuva 33">
            <a:extLst>
              <a:ext uri="{FF2B5EF4-FFF2-40B4-BE49-F238E27FC236}">
                <a16:creationId xmlns:a16="http://schemas.microsoft.com/office/drawing/2014/main" id="{AECAF931-DB72-DB8D-B13D-7A677F47EF0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rot="717814" flipH="1">
            <a:off x="1359435" y="5784609"/>
            <a:ext cx="1951901" cy="803724"/>
          </a:xfrm>
          <a:prstGeom prst="rect">
            <a:avLst/>
          </a:prstGeom>
        </p:spPr>
      </p:pic>
      <p:sp>
        <p:nvSpPr>
          <p:cNvPr id="47" name="Tekstiruutu 46">
            <a:extLst>
              <a:ext uri="{FF2B5EF4-FFF2-40B4-BE49-F238E27FC236}">
                <a16:creationId xmlns:a16="http://schemas.microsoft.com/office/drawing/2014/main" id="{100C5302-7F95-E157-2162-03F2DC8D3937}"/>
              </a:ext>
            </a:extLst>
          </p:cNvPr>
          <p:cNvSpPr txBox="1"/>
          <p:nvPr/>
        </p:nvSpPr>
        <p:spPr>
          <a:xfrm>
            <a:off x="6100690" y="3136674"/>
            <a:ext cx="3941432" cy="3477875"/>
          </a:xfrm>
          <a:prstGeom prst="rect">
            <a:avLst/>
          </a:prstGeom>
          <a:noFill/>
        </p:spPr>
        <p:txBody>
          <a:bodyPr wrap="square" rtlCol="0">
            <a:spAutoFit/>
          </a:bodyPr>
          <a:lstStyle/>
          <a:p>
            <a:pPr fontAlgn="base"/>
            <a:r>
              <a:rPr lang="fi-FI" sz="11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Suomessa koulussa käytetään kolmiportaista tukea. </a:t>
            </a:r>
          </a:p>
          <a:p>
            <a:pPr fontAlgn="base"/>
            <a:endParaRPr lang="fi-FI" sz="11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fontAlgn="base"/>
            <a:r>
              <a:rPr lang="fi-FI" sz="1100">
                <a:solidFill>
                  <a:schemeClr val="bg1"/>
                </a:solidFill>
                <a:latin typeface="Open Sans" panose="020B0606030504020204" pitchFamily="34" charset="0"/>
                <a:ea typeface="Open Sans" panose="020B0606030504020204" pitchFamily="34" charset="0"/>
                <a:cs typeface="Open Sans" panose="020B0606030504020204" pitchFamily="34" charset="0"/>
              </a:rPr>
              <a:t>Kaikki oppilaat ovat yleisessä tuessa. Jos tukea tarvitaan lisää, oppilas siirtyy tehostettuun tukeen. Opettaja kirjoittaa tuesta oppimissuunnitelman, jossa sovitaan miten lapsen koulunkäyntiä tuetaan. Jos koulunkäynti tuntuu todella vaikealta, oppilas siirretään erityiseen tukeen. Opettaja kirjoittaa oppilaan opetukseen liittyvän suunnitelman eli </a:t>
            </a:r>
            <a:r>
              <a:rPr lang="fi-FI" sz="1100" err="1">
                <a:solidFill>
                  <a:schemeClr val="bg1"/>
                </a:solidFill>
                <a:latin typeface="Open Sans" panose="020B0606030504020204" pitchFamily="34" charset="0"/>
                <a:ea typeface="Open Sans" panose="020B0606030504020204" pitchFamily="34" charset="0"/>
                <a:cs typeface="Open Sans" panose="020B0606030504020204" pitchFamily="34" charset="0"/>
              </a:rPr>
              <a:t>HOJKS:n</a:t>
            </a:r>
            <a:r>
              <a:rPr lang="fi-FI" sz="110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pPr fontAlgn="base"/>
            <a:endParaRPr lang="fi-FI" sz="11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fontAlgn="base"/>
            <a:r>
              <a:rPr lang="fi-FI" sz="1100">
                <a:solidFill>
                  <a:schemeClr val="bg1"/>
                </a:solidFill>
                <a:latin typeface="Open Sans" panose="020B0606030504020204" pitchFamily="34" charset="0"/>
                <a:ea typeface="Open Sans" panose="020B0606030504020204" pitchFamily="34" charset="0"/>
                <a:cs typeface="Open Sans" panose="020B0606030504020204" pitchFamily="34" charset="0"/>
              </a:rPr>
              <a:t>Oppimissuunnitelma ja HOJKS kirjoitetaan uudelleen joka vuosi, jolloin huoltajia pyydetään koululle tapaamiseen. Suomessa oppilaat saavat koulunkäyntiin paljon apua ja tukea. Jos oppilaalla on esimerkiksi vaikea oppia lukemaan ja kirjoittamaan, hän saa lisäopetusta erityisopettajalta.  </a:t>
            </a:r>
          </a:p>
          <a:p>
            <a:pPr fontAlgn="base"/>
            <a:r>
              <a:rPr lang="fi-FI" sz="11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 </a:t>
            </a:r>
          </a:p>
          <a:p>
            <a:pPr fontAlgn="base"/>
            <a:r>
              <a:rPr lang="fi-FI" sz="11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Koululla on koulukuraattori, joka auttaa oppilasta esim. kaveriasioissa tai muissa huolissa. </a:t>
            </a:r>
          </a:p>
        </p:txBody>
      </p:sp>
      <p:sp>
        <p:nvSpPr>
          <p:cNvPr id="48" name="Tekstiruutu 47">
            <a:extLst>
              <a:ext uri="{FF2B5EF4-FFF2-40B4-BE49-F238E27FC236}">
                <a16:creationId xmlns:a16="http://schemas.microsoft.com/office/drawing/2014/main" id="{9B470E15-1E1D-2C37-7901-634564DFE674}"/>
              </a:ext>
            </a:extLst>
          </p:cNvPr>
          <p:cNvSpPr txBox="1"/>
          <p:nvPr/>
        </p:nvSpPr>
        <p:spPr>
          <a:xfrm>
            <a:off x="5348748" y="362172"/>
            <a:ext cx="5345906" cy="523220"/>
          </a:xfrm>
          <a:prstGeom prst="rect">
            <a:avLst/>
          </a:prstGeom>
          <a:noFill/>
        </p:spPr>
        <p:txBody>
          <a:bodyPr wrap="square" rtlCol="0">
            <a:spAutoFit/>
          </a:bodyPr>
          <a:lstStyle/>
          <a:p>
            <a:pPr algn="ctr"/>
            <a:r>
              <a:rPr lang="fi-FI" sz="2800" b="1">
                <a:latin typeface="Open Sans Extrabold" panose="020B0606030504020204" pitchFamily="34" charset="0"/>
                <a:ea typeface="Open Sans Extrabold" panose="020B0606030504020204" pitchFamily="34" charset="0"/>
                <a:cs typeface="Open Sans Extrabold" panose="020B0606030504020204" pitchFamily="34" charset="0"/>
              </a:rPr>
              <a:t>Apua koulunkäyntiin</a:t>
            </a:r>
          </a:p>
        </p:txBody>
      </p:sp>
      <p:pic>
        <p:nvPicPr>
          <p:cNvPr id="49" name="Kuva 48" descr="Kuva kolmiportaisesta tukimallista.">
            <a:extLst>
              <a:ext uri="{FF2B5EF4-FFF2-40B4-BE49-F238E27FC236}">
                <a16:creationId xmlns:a16="http://schemas.microsoft.com/office/drawing/2014/main" id="{1BB74F6E-3907-C132-3441-E2294214312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66601" y="1091251"/>
            <a:ext cx="1991072" cy="1782526"/>
          </a:xfrm>
          <a:prstGeom prst="roundRect">
            <a:avLst>
              <a:gd name="adj" fmla="val 8594"/>
            </a:avLst>
          </a:prstGeom>
          <a:solidFill>
            <a:srgbClr val="FFFFFF">
              <a:shade val="85000"/>
            </a:srgbClr>
          </a:solidFill>
          <a:ln w="76200">
            <a:solidFill>
              <a:srgbClr val="28B8CE"/>
            </a:solidFill>
          </a:ln>
          <a:effectLst/>
        </p:spPr>
      </p:pic>
      <p:pic>
        <p:nvPicPr>
          <p:cNvPr id="18" name="Kuva 17">
            <a:extLst>
              <a:ext uri="{FF2B5EF4-FFF2-40B4-BE49-F238E27FC236}">
                <a16:creationId xmlns:a16="http://schemas.microsoft.com/office/drawing/2014/main" id="{6DEF604F-1B27-D3D3-60C0-86CE4E046184}"/>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567310" y="1414214"/>
            <a:ext cx="971391" cy="971391"/>
          </a:xfrm>
          <a:prstGeom prst="rect">
            <a:avLst/>
          </a:prstGeom>
        </p:spPr>
      </p:pic>
    </p:spTree>
    <p:extLst>
      <p:ext uri="{BB962C8B-B14F-4D97-AF65-F5344CB8AC3E}">
        <p14:creationId xmlns:p14="http://schemas.microsoft.com/office/powerpoint/2010/main" val="3630242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uorakulmio 33">
            <a:extLst>
              <a:ext uri="{FF2B5EF4-FFF2-40B4-BE49-F238E27FC236}">
                <a16:creationId xmlns:a16="http://schemas.microsoft.com/office/drawing/2014/main" id="{D4FC7EBB-3470-6A4D-AA92-BAAC81F6B05D}"/>
              </a:ext>
              <a:ext uri="{C183D7F6-B498-43B3-948B-1728B52AA6E4}">
                <adec:decorative xmlns:adec="http://schemas.microsoft.com/office/drawing/2017/decorative" val="1"/>
              </a:ext>
            </a:extLst>
          </p:cNvPr>
          <p:cNvSpPr/>
          <p:nvPr/>
        </p:nvSpPr>
        <p:spPr>
          <a:xfrm>
            <a:off x="5860026" y="4002892"/>
            <a:ext cx="4394827" cy="2904166"/>
          </a:xfrm>
          <a:prstGeom prst="rect">
            <a:avLst/>
          </a:prstGeom>
          <a:solidFill>
            <a:srgbClr val="009F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2" name="Suorakulmio 31">
            <a:extLst>
              <a:ext uri="{FF2B5EF4-FFF2-40B4-BE49-F238E27FC236}">
                <a16:creationId xmlns:a16="http://schemas.microsoft.com/office/drawing/2014/main" id="{C91B0E2E-C645-2CDE-54A0-00DEC20EFBE1}"/>
              </a:ext>
              <a:ext uri="{C183D7F6-B498-43B3-948B-1728B52AA6E4}">
                <adec:decorative xmlns:adec="http://schemas.microsoft.com/office/drawing/2017/decorative" val="1"/>
              </a:ext>
            </a:extLst>
          </p:cNvPr>
          <p:cNvSpPr/>
          <p:nvPr/>
        </p:nvSpPr>
        <p:spPr>
          <a:xfrm>
            <a:off x="5860026" y="512440"/>
            <a:ext cx="4394827" cy="2381421"/>
          </a:xfrm>
          <a:prstGeom prst="rect">
            <a:avLst/>
          </a:prstGeom>
          <a:solidFill>
            <a:srgbClr val="009F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1" name="Suorakulmio 30">
            <a:extLst>
              <a:ext uri="{FF2B5EF4-FFF2-40B4-BE49-F238E27FC236}">
                <a16:creationId xmlns:a16="http://schemas.microsoft.com/office/drawing/2014/main" id="{E16DA632-9B6B-CC50-0BDC-D5B325531E60}"/>
              </a:ext>
              <a:ext uri="{C183D7F6-B498-43B3-948B-1728B52AA6E4}">
                <adec:decorative xmlns:adec="http://schemas.microsoft.com/office/drawing/2017/decorative" val="1"/>
              </a:ext>
            </a:extLst>
          </p:cNvPr>
          <p:cNvSpPr/>
          <p:nvPr/>
        </p:nvSpPr>
        <p:spPr>
          <a:xfrm>
            <a:off x="466180" y="1434867"/>
            <a:ext cx="4394827" cy="5457545"/>
          </a:xfrm>
          <a:prstGeom prst="rect">
            <a:avLst/>
          </a:prstGeom>
          <a:solidFill>
            <a:srgbClr val="009F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cxnSp>
        <p:nvCxnSpPr>
          <p:cNvPr id="7" name="Suora yhdysviiva 6">
            <a:extLst>
              <a:ext uri="{FF2B5EF4-FFF2-40B4-BE49-F238E27FC236}">
                <a16:creationId xmlns:a16="http://schemas.microsoft.com/office/drawing/2014/main" id="{C80F18E1-C519-904A-8380-F9767F997983}"/>
              </a:ext>
              <a:ext uri="{C183D7F6-B498-43B3-948B-1728B52AA6E4}">
                <adec:decorative xmlns:adec="http://schemas.microsoft.com/office/drawing/2017/decorative" val="1"/>
              </a:ext>
            </a:extLst>
          </p:cNvPr>
          <p:cNvCxnSpPr/>
          <p:nvPr/>
        </p:nvCxnSpPr>
        <p:spPr>
          <a:xfrm>
            <a:off x="5345906" y="0"/>
            <a:ext cx="0" cy="75596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6" name="Kuva 25">
            <a:extLst>
              <a:ext uri="{FF2B5EF4-FFF2-40B4-BE49-F238E27FC236}">
                <a16:creationId xmlns:a16="http://schemas.microsoft.com/office/drawing/2014/main" id="{A02E309A-9AE4-05D3-A149-97A1D55D358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rot="4615880" flipV="1">
            <a:off x="10922175" y="3413335"/>
            <a:ext cx="1588312" cy="1415494"/>
          </a:xfrm>
          <a:prstGeom prst="rect">
            <a:avLst/>
          </a:prstGeom>
        </p:spPr>
      </p:pic>
      <p:pic>
        <p:nvPicPr>
          <p:cNvPr id="27" name="Kuva 26">
            <a:extLst>
              <a:ext uri="{FF2B5EF4-FFF2-40B4-BE49-F238E27FC236}">
                <a16:creationId xmlns:a16="http://schemas.microsoft.com/office/drawing/2014/main" id="{59E5F31F-D463-FA7F-F4DE-325F1A62425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17267590">
            <a:off x="11721449" y="1853238"/>
            <a:ext cx="1033360" cy="1789243"/>
          </a:xfrm>
          <a:prstGeom prst="rect">
            <a:avLst/>
          </a:prstGeom>
        </p:spPr>
      </p:pic>
      <p:pic>
        <p:nvPicPr>
          <p:cNvPr id="28" name="Kuva 27">
            <a:extLst>
              <a:ext uri="{FF2B5EF4-FFF2-40B4-BE49-F238E27FC236}">
                <a16:creationId xmlns:a16="http://schemas.microsoft.com/office/drawing/2014/main" id="{7163FDE9-C2CD-FC42-0484-B6BB0CF52E5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3506803">
            <a:off x="11383650" y="746943"/>
            <a:ext cx="1454357" cy="1559607"/>
          </a:xfrm>
          <a:prstGeom prst="rect">
            <a:avLst/>
          </a:prstGeom>
        </p:spPr>
      </p:pic>
      <p:pic>
        <p:nvPicPr>
          <p:cNvPr id="29" name="Kuva 28">
            <a:extLst>
              <a:ext uri="{FF2B5EF4-FFF2-40B4-BE49-F238E27FC236}">
                <a16:creationId xmlns:a16="http://schemas.microsoft.com/office/drawing/2014/main" id="{EE15C8D8-A013-DB1D-572D-C3C9D1ECA47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19685743" flipH="1">
            <a:off x="11031465" y="3749237"/>
            <a:ext cx="1559617" cy="1052496"/>
          </a:xfrm>
          <a:prstGeom prst="rect">
            <a:avLst/>
          </a:prstGeom>
        </p:spPr>
      </p:pic>
      <p:pic>
        <p:nvPicPr>
          <p:cNvPr id="30" name="Kuva 29">
            <a:extLst>
              <a:ext uri="{FF2B5EF4-FFF2-40B4-BE49-F238E27FC236}">
                <a16:creationId xmlns:a16="http://schemas.microsoft.com/office/drawing/2014/main" id="{DF20220F-B69A-284C-6A9D-E01135D4A80D}"/>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2110828" y="5005196"/>
            <a:ext cx="1329971" cy="1779674"/>
          </a:xfrm>
          <a:prstGeom prst="rect">
            <a:avLst/>
          </a:prstGeom>
        </p:spPr>
      </p:pic>
      <p:pic>
        <p:nvPicPr>
          <p:cNvPr id="33" name="Kuva 32">
            <a:extLst>
              <a:ext uri="{FF2B5EF4-FFF2-40B4-BE49-F238E27FC236}">
                <a16:creationId xmlns:a16="http://schemas.microsoft.com/office/drawing/2014/main" id="{B4AFEBAD-CE2A-94B0-9B88-44CDDB545DA2}"/>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rot="13029150">
            <a:off x="11219760" y="1494266"/>
            <a:ext cx="841997" cy="918542"/>
          </a:xfrm>
          <a:prstGeom prst="rect">
            <a:avLst/>
          </a:prstGeom>
        </p:spPr>
      </p:pic>
      <p:sp>
        <p:nvSpPr>
          <p:cNvPr id="42" name="Tekstiruutu 41">
            <a:extLst>
              <a:ext uri="{FF2B5EF4-FFF2-40B4-BE49-F238E27FC236}">
                <a16:creationId xmlns:a16="http://schemas.microsoft.com/office/drawing/2014/main" id="{B03D75CB-79A5-CF26-1C2F-037F97141275}"/>
              </a:ext>
            </a:extLst>
          </p:cNvPr>
          <p:cNvSpPr txBox="1"/>
          <p:nvPr/>
        </p:nvSpPr>
        <p:spPr>
          <a:xfrm>
            <a:off x="6090153" y="780525"/>
            <a:ext cx="1722138" cy="1785104"/>
          </a:xfrm>
          <a:prstGeom prst="rect">
            <a:avLst/>
          </a:prstGeom>
          <a:noFill/>
        </p:spPr>
        <p:txBody>
          <a:bodyPr wrap="square" rtlCol="0">
            <a:spAutoFit/>
          </a:bodyPr>
          <a:lstStyle/>
          <a:p>
            <a:pPr fontAlgn="base"/>
            <a:r>
              <a:rPr lang="fi-FI" sz="11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Koulusta oppilas saa omat oppikirjat sekä </a:t>
            </a:r>
            <a:r>
              <a:rPr lang="fi-FI" sz="1100" b="1" err="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IPadin</a:t>
            </a:r>
            <a:r>
              <a:rPr lang="fi-FI" sz="11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 </a:t>
            </a:r>
          </a:p>
          <a:p>
            <a:pPr fontAlgn="base"/>
            <a:endParaRPr lang="fi-FI" sz="11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fontAlgn="base"/>
            <a:r>
              <a:rPr lang="fi-FI" sz="1100">
                <a:solidFill>
                  <a:schemeClr val="bg1"/>
                </a:solidFill>
                <a:latin typeface="Open Sans" panose="020B0606030504020204" pitchFamily="34" charset="0"/>
                <a:ea typeface="Open Sans" panose="020B0606030504020204" pitchFamily="34" charset="0"/>
                <a:cs typeface="Open Sans" panose="020B0606030504020204" pitchFamily="34" charset="0"/>
              </a:rPr>
              <a:t>Oppilaan täytyy pitää niistä hyvää huolta ja ne palautetaan kouluun kesäloman alkaessa. </a:t>
            </a:r>
          </a:p>
          <a:p>
            <a:pPr fontAlgn="base"/>
            <a:endParaRPr lang="fi-FI" sz="11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52" name="Pyöristetty suorakulmio 51">
            <a:extLst>
              <a:ext uri="{FF2B5EF4-FFF2-40B4-BE49-F238E27FC236}">
                <a16:creationId xmlns:a16="http://schemas.microsoft.com/office/drawing/2014/main" id="{F47D8119-5064-A8FD-3F34-21C2FFB89B39}"/>
              </a:ext>
              <a:ext uri="{C183D7F6-B498-43B3-948B-1728B52AA6E4}">
                <adec:decorative xmlns:adec="http://schemas.microsoft.com/office/drawing/2017/decorative" val="1"/>
              </a:ext>
            </a:extLst>
          </p:cNvPr>
          <p:cNvSpPr/>
          <p:nvPr/>
        </p:nvSpPr>
        <p:spPr>
          <a:xfrm>
            <a:off x="6649972" y="3058033"/>
            <a:ext cx="1843826" cy="1779797"/>
          </a:xfrm>
          <a:prstGeom prst="roundRect">
            <a:avLst/>
          </a:prstGeom>
          <a:blipFill dpi="0" rotWithShape="1">
            <a:blip r:embed="rId8">
              <a:extLst>
                <a:ext uri="{28A0092B-C50C-407E-A947-70E740481C1C}">
                  <a14:useLocalDpi xmlns:a14="http://schemas.microsoft.com/office/drawing/2010/main" val="0"/>
                </a:ext>
              </a:extLst>
            </a:blip>
            <a:srcRect/>
            <a:stretch>
              <a:fillRect/>
            </a:stretch>
          </a:blipFill>
          <a:ln w="76200">
            <a:solidFill>
              <a:srgbClr val="28B8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3" name="Pyöristetty suorakulmio 52">
            <a:extLst>
              <a:ext uri="{FF2B5EF4-FFF2-40B4-BE49-F238E27FC236}">
                <a16:creationId xmlns:a16="http://schemas.microsoft.com/office/drawing/2014/main" id="{68B61305-83DF-9C2B-7B2B-9464313E8D0F}"/>
              </a:ext>
              <a:ext uri="{C183D7F6-B498-43B3-948B-1728B52AA6E4}">
                <adec:decorative xmlns:adec="http://schemas.microsoft.com/office/drawing/2017/decorative" val="1"/>
              </a:ext>
            </a:extLst>
          </p:cNvPr>
          <p:cNvSpPr/>
          <p:nvPr/>
        </p:nvSpPr>
        <p:spPr>
          <a:xfrm>
            <a:off x="8221349" y="746692"/>
            <a:ext cx="1861061" cy="1892775"/>
          </a:xfrm>
          <a:prstGeom prst="roundRect">
            <a:avLst/>
          </a:prstGeom>
          <a:blipFill dpi="0" rotWithShape="1">
            <a:blip r:embed="rId9">
              <a:extLst>
                <a:ext uri="{28A0092B-C50C-407E-A947-70E740481C1C}">
                  <a14:useLocalDpi xmlns:a14="http://schemas.microsoft.com/office/drawing/2010/main" val="0"/>
                </a:ext>
              </a:extLst>
            </a:blip>
            <a:srcRect/>
            <a:stretch>
              <a:fillRect/>
            </a:stretch>
          </a:blipFill>
          <a:ln w="76200">
            <a:solidFill>
              <a:srgbClr val="28B8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4" name="Tekstiruutu 53">
            <a:extLst>
              <a:ext uri="{FF2B5EF4-FFF2-40B4-BE49-F238E27FC236}">
                <a16:creationId xmlns:a16="http://schemas.microsoft.com/office/drawing/2014/main" id="{100E13BB-FD36-582A-D63B-E45106C35F46}"/>
              </a:ext>
            </a:extLst>
          </p:cNvPr>
          <p:cNvSpPr txBox="1"/>
          <p:nvPr/>
        </p:nvSpPr>
        <p:spPr>
          <a:xfrm>
            <a:off x="6641560" y="5256396"/>
            <a:ext cx="3455960" cy="1277273"/>
          </a:xfrm>
          <a:prstGeom prst="rect">
            <a:avLst/>
          </a:prstGeom>
          <a:noFill/>
        </p:spPr>
        <p:txBody>
          <a:bodyPr wrap="square" rtlCol="0">
            <a:spAutoFit/>
          </a:bodyPr>
          <a:lstStyle/>
          <a:p>
            <a:pPr fontAlgn="base"/>
            <a:r>
              <a:rPr lang="fi-FI" sz="11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Koulussa opiskellaan eri oppiaineita, esimerkiksi matematiikka, suomen kieli, musiikki, kuvataide, käsityö, englanti, ympäristöoppi ja liikunta. </a:t>
            </a:r>
          </a:p>
          <a:p>
            <a:pPr fontAlgn="base"/>
            <a:endParaRPr lang="fi-FI" sz="11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fontAlgn="base"/>
            <a:r>
              <a:rPr lang="fi-FI" sz="1100">
                <a:solidFill>
                  <a:schemeClr val="bg1"/>
                </a:solidFill>
                <a:latin typeface="Open Sans" panose="020B0606030504020204" pitchFamily="34" charset="0"/>
                <a:ea typeface="Open Sans" panose="020B0606030504020204" pitchFamily="34" charset="0"/>
                <a:cs typeface="Open Sans" panose="020B0606030504020204" pitchFamily="34" charset="0"/>
              </a:rPr>
              <a:t>Ympäristöopissa opiskellaan esimerkiksi luontoon ja eläimiin sekä ihmiseen liittyviä asioita. </a:t>
            </a:r>
          </a:p>
        </p:txBody>
      </p:sp>
      <p:cxnSp>
        <p:nvCxnSpPr>
          <p:cNvPr id="56" name="Suora yhdysviiva 55">
            <a:extLst>
              <a:ext uri="{FF2B5EF4-FFF2-40B4-BE49-F238E27FC236}">
                <a16:creationId xmlns:a16="http://schemas.microsoft.com/office/drawing/2014/main" id="{9AD2442F-4DFD-8807-2066-FE76D95CD075}"/>
              </a:ext>
              <a:ext uri="{C183D7F6-B498-43B3-948B-1728B52AA6E4}">
                <adec:decorative xmlns:adec="http://schemas.microsoft.com/office/drawing/2017/decorative" val="1"/>
              </a:ext>
            </a:extLst>
          </p:cNvPr>
          <p:cNvCxnSpPr/>
          <p:nvPr/>
        </p:nvCxnSpPr>
        <p:spPr>
          <a:xfrm>
            <a:off x="5345906" y="0"/>
            <a:ext cx="0" cy="75596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ekstiruutu 56">
            <a:extLst>
              <a:ext uri="{FF2B5EF4-FFF2-40B4-BE49-F238E27FC236}">
                <a16:creationId xmlns:a16="http://schemas.microsoft.com/office/drawing/2014/main" id="{E50509BA-F212-6B9D-59DE-99A38C8271A6}"/>
              </a:ext>
            </a:extLst>
          </p:cNvPr>
          <p:cNvSpPr txBox="1"/>
          <p:nvPr/>
        </p:nvSpPr>
        <p:spPr>
          <a:xfrm>
            <a:off x="718593" y="1690546"/>
            <a:ext cx="3865848" cy="2800767"/>
          </a:xfrm>
          <a:prstGeom prst="rect">
            <a:avLst/>
          </a:prstGeom>
          <a:noFill/>
        </p:spPr>
        <p:txBody>
          <a:bodyPr wrap="square" rtlCol="0">
            <a:spAutoFit/>
          </a:bodyPr>
          <a:lstStyle/>
          <a:p>
            <a:pPr fontAlgn="base"/>
            <a:r>
              <a:rPr lang="fi-FI" sz="11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Koulussa oppilaiden osaamista arvioidaan eri tavoilla. </a:t>
            </a:r>
            <a:r>
              <a:rPr lang="fi-FI" sz="1100">
                <a:solidFill>
                  <a:schemeClr val="bg1"/>
                </a:solidFill>
                <a:latin typeface="Open Sans" panose="020B0606030504020204" pitchFamily="34" charset="0"/>
                <a:ea typeface="Open Sans" panose="020B0606030504020204" pitchFamily="34" charset="0"/>
                <a:cs typeface="Open Sans" panose="020B0606030504020204" pitchFamily="34" charset="0"/>
              </a:rPr>
              <a:t>Joka vuosi vanhemmat kutsutaan koululle yhdessä lapsen kanssa keskustelemaan koulunkäynnistä. Keskustelussa kirjoitetaan yhdessä arviointilomake. Kouluvuoden lopussa toukokuussa oppilas saa todistuksen joka kertoo kuinka koko kouluvuosi on mennyt. </a:t>
            </a:r>
          </a:p>
          <a:p>
            <a:pPr fontAlgn="base"/>
            <a:endParaRPr lang="fi-FI" sz="11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fontAlgn="base"/>
            <a:r>
              <a:rPr lang="fi-FI" sz="1100">
                <a:solidFill>
                  <a:schemeClr val="bg1"/>
                </a:solidFill>
                <a:latin typeface="Open Sans" panose="020B0606030504020204" pitchFamily="34" charset="0"/>
                <a:ea typeface="Open Sans" panose="020B0606030504020204" pitchFamily="34" charset="0"/>
                <a:cs typeface="Open Sans" panose="020B0606030504020204" pitchFamily="34" charset="0"/>
              </a:rPr>
              <a:t>Lisäksi opettaja kutsuu 1. luokan oppilaiden huoltajat koululle Lapset puheeksi-keskusteluun elo-syyskuussa. Tämän tapaamisen tarkoitus on tutustua lapseen ja perheeseen. </a:t>
            </a:r>
          </a:p>
          <a:p>
            <a:pPr fontAlgn="base"/>
            <a:r>
              <a:rPr lang="fi-FI" sz="11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 </a:t>
            </a:r>
          </a:p>
          <a:p>
            <a:r>
              <a:rPr lang="fi-FI" sz="11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Kaikkiin koulun keskusteluihin on mahdollista saada myös tulkki. </a:t>
            </a:r>
          </a:p>
          <a:p>
            <a:pPr fontAlgn="base"/>
            <a:endParaRPr lang="fi-FI" sz="11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0" name="Tekstiruutu 59">
            <a:extLst>
              <a:ext uri="{FF2B5EF4-FFF2-40B4-BE49-F238E27FC236}">
                <a16:creationId xmlns:a16="http://schemas.microsoft.com/office/drawing/2014/main" id="{86B23341-F418-612F-54F1-EB7A26D4DC11}"/>
              </a:ext>
            </a:extLst>
          </p:cNvPr>
          <p:cNvSpPr txBox="1"/>
          <p:nvPr/>
        </p:nvSpPr>
        <p:spPr>
          <a:xfrm>
            <a:off x="0" y="365454"/>
            <a:ext cx="5345906" cy="954107"/>
          </a:xfrm>
          <a:prstGeom prst="rect">
            <a:avLst/>
          </a:prstGeom>
          <a:noFill/>
        </p:spPr>
        <p:txBody>
          <a:bodyPr wrap="square" rtlCol="0">
            <a:spAutoFit/>
          </a:bodyPr>
          <a:lstStyle/>
          <a:p>
            <a:pPr algn="ctr"/>
            <a:r>
              <a:rPr lang="fi-FI" sz="2800" b="1">
                <a:latin typeface="Open Sans Extrabold" panose="020B0606030504020204" pitchFamily="34" charset="0"/>
                <a:ea typeface="Open Sans Extrabold" panose="020B0606030504020204" pitchFamily="34" charset="0"/>
                <a:cs typeface="Open Sans Extrabold" panose="020B0606030504020204" pitchFamily="34" charset="0"/>
              </a:rPr>
              <a:t>Arviointi ja tapaamiset koululla </a:t>
            </a:r>
          </a:p>
        </p:txBody>
      </p:sp>
      <p:pic>
        <p:nvPicPr>
          <p:cNvPr id="61" name="Kuva 60" descr="Kuva todistuksesta.">
            <a:extLst>
              <a:ext uri="{FF2B5EF4-FFF2-40B4-BE49-F238E27FC236}">
                <a16:creationId xmlns:a16="http://schemas.microsoft.com/office/drawing/2014/main" id="{FB235305-FE3E-2F4B-8162-9D49FE5D947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1031" y="4665345"/>
            <a:ext cx="1686433" cy="2341503"/>
          </a:xfrm>
          <a:prstGeom prst="roundRect">
            <a:avLst>
              <a:gd name="adj" fmla="val 8594"/>
            </a:avLst>
          </a:prstGeom>
          <a:solidFill>
            <a:srgbClr val="FFFFFF">
              <a:shade val="85000"/>
            </a:srgbClr>
          </a:solidFill>
          <a:ln w="76200">
            <a:solidFill>
              <a:srgbClr val="28B8CE"/>
            </a:solidFill>
          </a:ln>
          <a:effectLst/>
        </p:spPr>
      </p:pic>
      <p:pic>
        <p:nvPicPr>
          <p:cNvPr id="62" name="Kuva 61" descr="Kuva arviointilomakkeesta.">
            <a:extLst>
              <a:ext uri="{FF2B5EF4-FFF2-40B4-BE49-F238E27FC236}">
                <a16:creationId xmlns:a16="http://schemas.microsoft.com/office/drawing/2014/main" id="{DFFCBB42-4D01-49D1-988C-0013BB7ECD5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72101" y="4677912"/>
            <a:ext cx="1688553" cy="2315533"/>
          </a:xfrm>
          <a:prstGeom prst="roundRect">
            <a:avLst>
              <a:gd name="adj" fmla="val 8594"/>
            </a:avLst>
          </a:prstGeom>
          <a:solidFill>
            <a:srgbClr val="FFFFFF">
              <a:shade val="85000"/>
            </a:srgbClr>
          </a:solidFill>
          <a:ln w="76200">
            <a:solidFill>
              <a:srgbClr val="28B8CE"/>
            </a:solidFill>
          </a:ln>
          <a:effectLst/>
        </p:spPr>
      </p:pic>
      <p:pic>
        <p:nvPicPr>
          <p:cNvPr id="50" name="Kuva 49">
            <a:extLst>
              <a:ext uri="{FF2B5EF4-FFF2-40B4-BE49-F238E27FC236}">
                <a16:creationId xmlns:a16="http://schemas.microsoft.com/office/drawing/2014/main" id="{16861C5C-C2C2-280D-8E84-6DC262C8001B}"/>
              </a:ex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rot="6272901">
            <a:off x="7088250" y="1902564"/>
            <a:ext cx="775019" cy="984997"/>
          </a:xfrm>
          <a:prstGeom prst="rect">
            <a:avLst/>
          </a:prstGeom>
        </p:spPr>
      </p:pic>
      <p:pic>
        <p:nvPicPr>
          <p:cNvPr id="44" name="Kuva 43">
            <a:extLst>
              <a:ext uri="{FF2B5EF4-FFF2-40B4-BE49-F238E27FC236}">
                <a16:creationId xmlns:a16="http://schemas.microsoft.com/office/drawing/2014/main" id="{0672D093-C5D3-D6F1-B898-E61C2869ABFC}"/>
              </a:ext>
              <a:ext uri="{C183D7F6-B498-43B3-948B-1728B52AA6E4}">
                <adec:decorative xmlns:adec="http://schemas.microsoft.com/office/drawing/2017/decorative" val="1"/>
              </a:ext>
            </a:extLst>
          </p:cNvPr>
          <p:cNvPicPr>
            <a:picLocks noChangeAspect="1"/>
          </p:cNvPicPr>
          <p:nvPr/>
        </p:nvPicPr>
        <p:blipFill>
          <a:blip r:embed="rId13"/>
          <a:stretch>
            <a:fillRect/>
          </a:stretch>
        </p:blipFill>
        <p:spPr>
          <a:xfrm rot="9856367">
            <a:off x="6100608" y="4573593"/>
            <a:ext cx="1486511" cy="1365606"/>
          </a:xfrm>
          <a:prstGeom prst="rect">
            <a:avLst/>
          </a:prstGeom>
        </p:spPr>
      </p:pic>
    </p:spTree>
    <p:extLst>
      <p:ext uri="{BB962C8B-B14F-4D97-AF65-F5344CB8AC3E}">
        <p14:creationId xmlns:p14="http://schemas.microsoft.com/office/powerpoint/2010/main" val="25599417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Suorakulmio 36">
            <a:extLst>
              <a:ext uri="{FF2B5EF4-FFF2-40B4-BE49-F238E27FC236}">
                <a16:creationId xmlns:a16="http://schemas.microsoft.com/office/drawing/2014/main" id="{EBA97BCC-28A5-EE96-ECBD-9D60B42950D6}"/>
              </a:ext>
              <a:ext uri="{C183D7F6-B498-43B3-948B-1728B52AA6E4}">
                <adec:decorative xmlns:adec="http://schemas.microsoft.com/office/drawing/2017/decorative" val="1"/>
              </a:ext>
            </a:extLst>
          </p:cNvPr>
          <p:cNvSpPr/>
          <p:nvPr/>
        </p:nvSpPr>
        <p:spPr>
          <a:xfrm>
            <a:off x="5842785" y="3134165"/>
            <a:ext cx="4319248" cy="3840020"/>
          </a:xfrm>
          <a:prstGeom prst="rect">
            <a:avLst/>
          </a:prstGeom>
          <a:solidFill>
            <a:srgbClr val="009F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4" name="Suorakulmio 33">
            <a:extLst>
              <a:ext uri="{FF2B5EF4-FFF2-40B4-BE49-F238E27FC236}">
                <a16:creationId xmlns:a16="http://schemas.microsoft.com/office/drawing/2014/main" id="{8A4E2128-27CC-14CC-7F56-259F825BF025}"/>
              </a:ext>
              <a:ext uri="{C183D7F6-B498-43B3-948B-1728B52AA6E4}">
                <adec:decorative xmlns:adec="http://schemas.microsoft.com/office/drawing/2017/decorative" val="1"/>
              </a:ext>
            </a:extLst>
          </p:cNvPr>
          <p:cNvSpPr/>
          <p:nvPr/>
        </p:nvSpPr>
        <p:spPr>
          <a:xfrm>
            <a:off x="5842785" y="797240"/>
            <a:ext cx="4319248" cy="1865851"/>
          </a:xfrm>
          <a:prstGeom prst="rect">
            <a:avLst/>
          </a:prstGeom>
          <a:solidFill>
            <a:srgbClr val="009F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2" name="Suorakulmio 31">
            <a:extLst>
              <a:ext uri="{FF2B5EF4-FFF2-40B4-BE49-F238E27FC236}">
                <a16:creationId xmlns:a16="http://schemas.microsoft.com/office/drawing/2014/main" id="{443B6066-89B2-4E09-3FAA-EE67B3D8E96A}"/>
              </a:ext>
              <a:ext uri="{C183D7F6-B498-43B3-948B-1728B52AA6E4}">
                <adec:decorative xmlns:adec="http://schemas.microsoft.com/office/drawing/2017/decorative" val="1"/>
              </a:ext>
            </a:extLst>
          </p:cNvPr>
          <p:cNvSpPr/>
          <p:nvPr/>
        </p:nvSpPr>
        <p:spPr>
          <a:xfrm>
            <a:off x="484381" y="4552913"/>
            <a:ext cx="4319248" cy="2421272"/>
          </a:xfrm>
          <a:prstGeom prst="rect">
            <a:avLst/>
          </a:prstGeom>
          <a:solidFill>
            <a:srgbClr val="009F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1" name="Suorakulmio 30">
            <a:extLst>
              <a:ext uri="{FF2B5EF4-FFF2-40B4-BE49-F238E27FC236}">
                <a16:creationId xmlns:a16="http://schemas.microsoft.com/office/drawing/2014/main" id="{9ABE9A40-AEC0-9A79-CAD7-A8A57AE6D608}"/>
              </a:ext>
              <a:ext uri="{C183D7F6-B498-43B3-948B-1728B52AA6E4}">
                <adec:decorative xmlns:adec="http://schemas.microsoft.com/office/drawing/2017/decorative" val="1"/>
              </a:ext>
            </a:extLst>
          </p:cNvPr>
          <p:cNvSpPr/>
          <p:nvPr/>
        </p:nvSpPr>
        <p:spPr>
          <a:xfrm>
            <a:off x="484381" y="464204"/>
            <a:ext cx="4319248" cy="3865104"/>
          </a:xfrm>
          <a:prstGeom prst="rect">
            <a:avLst/>
          </a:prstGeom>
          <a:solidFill>
            <a:srgbClr val="009F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cxnSp>
        <p:nvCxnSpPr>
          <p:cNvPr id="7" name="Suora yhdysviiva 6">
            <a:extLst>
              <a:ext uri="{FF2B5EF4-FFF2-40B4-BE49-F238E27FC236}">
                <a16:creationId xmlns:a16="http://schemas.microsoft.com/office/drawing/2014/main" id="{C80F18E1-C519-904A-8380-F9767F997983}"/>
              </a:ext>
              <a:ext uri="{C183D7F6-B498-43B3-948B-1728B52AA6E4}">
                <adec:decorative xmlns:adec="http://schemas.microsoft.com/office/drawing/2017/decorative" val="1"/>
              </a:ext>
            </a:extLst>
          </p:cNvPr>
          <p:cNvCxnSpPr/>
          <p:nvPr/>
        </p:nvCxnSpPr>
        <p:spPr>
          <a:xfrm>
            <a:off x="5345906" y="0"/>
            <a:ext cx="0" cy="75596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6" name="Kuva 25">
            <a:extLst>
              <a:ext uri="{FF2B5EF4-FFF2-40B4-BE49-F238E27FC236}">
                <a16:creationId xmlns:a16="http://schemas.microsoft.com/office/drawing/2014/main" id="{A02E309A-9AE4-05D3-A149-97A1D55D358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rot="4615880" flipV="1">
            <a:off x="10922175" y="3413335"/>
            <a:ext cx="1588312" cy="1415494"/>
          </a:xfrm>
          <a:prstGeom prst="rect">
            <a:avLst/>
          </a:prstGeom>
        </p:spPr>
      </p:pic>
      <p:pic>
        <p:nvPicPr>
          <p:cNvPr id="27" name="Kuva 26">
            <a:extLst>
              <a:ext uri="{FF2B5EF4-FFF2-40B4-BE49-F238E27FC236}">
                <a16:creationId xmlns:a16="http://schemas.microsoft.com/office/drawing/2014/main" id="{59E5F31F-D463-FA7F-F4DE-325F1A62425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17267590">
            <a:off x="11721449" y="1853238"/>
            <a:ext cx="1033360" cy="1789243"/>
          </a:xfrm>
          <a:prstGeom prst="rect">
            <a:avLst/>
          </a:prstGeom>
        </p:spPr>
      </p:pic>
      <p:pic>
        <p:nvPicPr>
          <p:cNvPr id="28" name="Kuva 27">
            <a:extLst>
              <a:ext uri="{FF2B5EF4-FFF2-40B4-BE49-F238E27FC236}">
                <a16:creationId xmlns:a16="http://schemas.microsoft.com/office/drawing/2014/main" id="{7163FDE9-C2CD-FC42-0484-B6BB0CF52E5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3506803">
            <a:off x="11383650" y="746943"/>
            <a:ext cx="1454357" cy="1559607"/>
          </a:xfrm>
          <a:prstGeom prst="rect">
            <a:avLst/>
          </a:prstGeom>
        </p:spPr>
      </p:pic>
      <p:pic>
        <p:nvPicPr>
          <p:cNvPr id="29" name="Kuva 28">
            <a:extLst>
              <a:ext uri="{FF2B5EF4-FFF2-40B4-BE49-F238E27FC236}">
                <a16:creationId xmlns:a16="http://schemas.microsoft.com/office/drawing/2014/main" id="{EE15C8D8-A013-DB1D-572D-C3C9D1ECA47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19685743" flipH="1">
            <a:off x="11031465" y="3749237"/>
            <a:ext cx="1559617" cy="1052496"/>
          </a:xfrm>
          <a:prstGeom prst="rect">
            <a:avLst/>
          </a:prstGeom>
        </p:spPr>
      </p:pic>
      <p:pic>
        <p:nvPicPr>
          <p:cNvPr id="30" name="Kuva 29">
            <a:extLst>
              <a:ext uri="{FF2B5EF4-FFF2-40B4-BE49-F238E27FC236}">
                <a16:creationId xmlns:a16="http://schemas.microsoft.com/office/drawing/2014/main" id="{DF20220F-B69A-284C-6A9D-E01135D4A80D}"/>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2110828" y="5005196"/>
            <a:ext cx="1329971" cy="1779674"/>
          </a:xfrm>
          <a:prstGeom prst="rect">
            <a:avLst/>
          </a:prstGeom>
        </p:spPr>
      </p:pic>
      <p:pic>
        <p:nvPicPr>
          <p:cNvPr id="33" name="Kuva 32">
            <a:extLst>
              <a:ext uri="{FF2B5EF4-FFF2-40B4-BE49-F238E27FC236}">
                <a16:creationId xmlns:a16="http://schemas.microsoft.com/office/drawing/2014/main" id="{B4AFEBAD-CE2A-94B0-9B88-44CDDB545DA2}"/>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rot="2680459" flipH="1">
            <a:off x="3806183" y="2884309"/>
            <a:ext cx="841997" cy="918542"/>
          </a:xfrm>
          <a:prstGeom prst="rect">
            <a:avLst/>
          </a:prstGeom>
        </p:spPr>
      </p:pic>
      <p:sp>
        <p:nvSpPr>
          <p:cNvPr id="19" name="Tekstiruutu 18">
            <a:extLst>
              <a:ext uri="{FF2B5EF4-FFF2-40B4-BE49-F238E27FC236}">
                <a16:creationId xmlns:a16="http://schemas.microsoft.com/office/drawing/2014/main" id="{B096BEB4-BEF3-8E26-BE9E-18CF5D94E062}"/>
              </a:ext>
            </a:extLst>
          </p:cNvPr>
          <p:cNvSpPr txBox="1"/>
          <p:nvPr/>
        </p:nvSpPr>
        <p:spPr>
          <a:xfrm>
            <a:off x="2940837" y="797240"/>
            <a:ext cx="1767182" cy="2292935"/>
          </a:xfrm>
          <a:prstGeom prst="rect">
            <a:avLst/>
          </a:prstGeom>
          <a:noFill/>
        </p:spPr>
        <p:txBody>
          <a:bodyPr wrap="square" rtlCol="0">
            <a:spAutoFit/>
          </a:bodyPr>
          <a:lstStyle/>
          <a:p>
            <a:pPr fontAlgn="base"/>
            <a:r>
              <a:rPr lang="fi-FI" sz="11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Liikuntatunneilla oppilaat leikkivät ja pelaavat erilaisia pelejä, esimerkiksi jalkapalloa. </a:t>
            </a:r>
            <a:r>
              <a:rPr lang="fi-FI" sz="1100">
                <a:solidFill>
                  <a:schemeClr val="bg1"/>
                </a:solidFill>
                <a:latin typeface="Open Sans" panose="020B0606030504020204" pitchFamily="34" charset="0"/>
                <a:ea typeface="Open Sans" panose="020B0606030504020204" pitchFamily="34" charset="0"/>
                <a:cs typeface="Open Sans" panose="020B0606030504020204" pitchFamily="34" charset="0"/>
              </a:rPr>
              <a:t>Liikuntaa on ulkona ja sisällä liikuntasalissa. </a:t>
            </a:r>
          </a:p>
          <a:p>
            <a:pPr fontAlgn="base"/>
            <a:r>
              <a:rPr lang="fi-FI" sz="110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fontAlgn="base"/>
            <a:r>
              <a:rPr lang="fi-FI" sz="1100">
                <a:solidFill>
                  <a:schemeClr val="bg1"/>
                </a:solidFill>
                <a:latin typeface="Open Sans" panose="020B0606030504020204" pitchFamily="34" charset="0"/>
                <a:ea typeface="Open Sans" panose="020B0606030504020204" pitchFamily="34" charset="0"/>
                <a:cs typeface="Open Sans" panose="020B0606030504020204" pitchFamily="34" charset="0"/>
              </a:rPr>
              <a:t>Liikuntatunneilla oppilaat käyvät myös uimahallissa, jolloin tarvitaan oma uimapuku. </a:t>
            </a:r>
          </a:p>
        </p:txBody>
      </p:sp>
      <p:pic>
        <p:nvPicPr>
          <p:cNvPr id="43" name="Kuva 42" descr="Kuva Rantakylän uimahallista.">
            <a:extLst>
              <a:ext uri="{FF2B5EF4-FFF2-40B4-BE49-F238E27FC236}">
                <a16:creationId xmlns:a16="http://schemas.microsoft.com/office/drawing/2014/main" id="{B7454B41-5AA9-70AC-EAF0-D92133E08CC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980" y="761414"/>
            <a:ext cx="2202425" cy="2463534"/>
          </a:xfrm>
          <a:prstGeom prst="roundRect">
            <a:avLst>
              <a:gd name="adj" fmla="val 8594"/>
            </a:avLst>
          </a:prstGeom>
          <a:solidFill>
            <a:srgbClr val="FFFFFF">
              <a:shade val="85000"/>
            </a:srgbClr>
          </a:solidFill>
          <a:ln w="76200">
            <a:solidFill>
              <a:srgbClr val="28B8CE"/>
            </a:solidFill>
          </a:ln>
          <a:effectLst/>
        </p:spPr>
      </p:pic>
      <p:pic>
        <p:nvPicPr>
          <p:cNvPr id="9" name="Kuva 8">
            <a:extLst>
              <a:ext uri="{FF2B5EF4-FFF2-40B4-BE49-F238E27FC236}">
                <a16:creationId xmlns:a16="http://schemas.microsoft.com/office/drawing/2014/main" id="{F2CBFC69-693F-AC48-5FB4-71E217A1244B}"/>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485175" y="3363889"/>
            <a:ext cx="914400" cy="914400"/>
          </a:xfrm>
          <a:prstGeom prst="rect">
            <a:avLst/>
          </a:prstGeom>
        </p:spPr>
      </p:pic>
      <p:pic>
        <p:nvPicPr>
          <p:cNvPr id="11" name="Kuva 10">
            <a:extLst>
              <a:ext uri="{FF2B5EF4-FFF2-40B4-BE49-F238E27FC236}">
                <a16:creationId xmlns:a16="http://schemas.microsoft.com/office/drawing/2014/main" id="{DA415078-1830-47D8-D61D-2B9493A1F301}"/>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135726" y="3098334"/>
            <a:ext cx="914400" cy="914400"/>
          </a:xfrm>
          <a:prstGeom prst="rect">
            <a:avLst/>
          </a:prstGeom>
        </p:spPr>
      </p:pic>
      <p:sp>
        <p:nvSpPr>
          <p:cNvPr id="2" name="Tekstiruutu 1">
            <a:extLst>
              <a:ext uri="{FF2B5EF4-FFF2-40B4-BE49-F238E27FC236}">
                <a16:creationId xmlns:a16="http://schemas.microsoft.com/office/drawing/2014/main" id="{66FC8173-D256-943F-541C-EF65FE9A126B}"/>
              </a:ext>
            </a:extLst>
          </p:cNvPr>
          <p:cNvSpPr txBox="1"/>
          <p:nvPr/>
        </p:nvSpPr>
        <p:spPr>
          <a:xfrm>
            <a:off x="3005915" y="5209550"/>
            <a:ext cx="1617624" cy="1107996"/>
          </a:xfrm>
          <a:prstGeom prst="rect">
            <a:avLst/>
          </a:prstGeom>
          <a:noFill/>
        </p:spPr>
        <p:txBody>
          <a:bodyPr wrap="square" rtlCol="0">
            <a:spAutoFit/>
          </a:bodyPr>
          <a:lstStyle/>
          <a:p>
            <a:r>
              <a:rPr lang="fi-FI" sz="11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Koulun jälkeen oppilas voi mennä iltapäiväkerhoon, johon huoltajan pitää hakea lapselle paikkaa.</a:t>
            </a:r>
          </a:p>
        </p:txBody>
      </p:sp>
      <p:sp>
        <p:nvSpPr>
          <p:cNvPr id="21" name="Pyöristetty suorakulmio 20">
            <a:extLst>
              <a:ext uri="{FF2B5EF4-FFF2-40B4-BE49-F238E27FC236}">
                <a16:creationId xmlns:a16="http://schemas.microsoft.com/office/drawing/2014/main" id="{DF28DE7D-7783-B0C6-078B-F487A738A448}"/>
              </a:ext>
              <a:ext uri="{C183D7F6-B498-43B3-948B-1728B52AA6E4}">
                <adec:decorative xmlns:adec="http://schemas.microsoft.com/office/drawing/2017/decorative" val="1"/>
              </a:ext>
            </a:extLst>
          </p:cNvPr>
          <p:cNvSpPr/>
          <p:nvPr/>
        </p:nvSpPr>
        <p:spPr>
          <a:xfrm>
            <a:off x="379133" y="4873650"/>
            <a:ext cx="2456456" cy="1779797"/>
          </a:xfrm>
          <a:prstGeom prst="roundRect">
            <a:avLst/>
          </a:prstGeom>
          <a:blipFill dpi="0" rotWithShape="1">
            <a:blip r:embed="rId13">
              <a:extLst>
                <a:ext uri="{28A0092B-C50C-407E-A947-70E740481C1C}">
                  <a14:useLocalDpi xmlns:a14="http://schemas.microsoft.com/office/drawing/2010/main" val="0"/>
                </a:ext>
              </a:extLst>
            </a:blip>
            <a:srcRect/>
            <a:stretch>
              <a:fillRect/>
            </a:stretch>
          </a:blipFill>
          <a:ln w="76200">
            <a:solidFill>
              <a:srgbClr val="28B8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49" name="Kuva 48">
            <a:extLst>
              <a:ext uri="{FF2B5EF4-FFF2-40B4-BE49-F238E27FC236}">
                <a16:creationId xmlns:a16="http://schemas.microsoft.com/office/drawing/2014/main" id="{E33DD636-1A7D-D261-0950-AD21F3260D9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rot="11200509" flipV="1">
            <a:off x="7382584" y="5304719"/>
            <a:ext cx="1424921" cy="1269881"/>
          </a:xfrm>
          <a:prstGeom prst="rect">
            <a:avLst/>
          </a:prstGeom>
        </p:spPr>
      </p:pic>
      <p:pic>
        <p:nvPicPr>
          <p:cNvPr id="53" name="Kuva 52" descr="Kuva Wilma-järjestelmästä.">
            <a:extLst>
              <a:ext uri="{FF2B5EF4-FFF2-40B4-BE49-F238E27FC236}">
                <a16:creationId xmlns:a16="http://schemas.microsoft.com/office/drawing/2014/main" id="{A0E4389D-C8D2-44A3-8125-5A04765C5F3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753889" y="550739"/>
            <a:ext cx="4482944" cy="1282076"/>
          </a:xfrm>
          <a:prstGeom prst="roundRect">
            <a:avLst>
              <a:gd name="adj" fmla="val 8594"/>
            </a:avLst>
          </a:prstGeom>
          <a:solidFill>
            <a:srgbClr val="FFFFFF">
              <a:shade val="85000"/>
            </a:srgbClr>
          </a:solidFill>
          <a:ln w="76200">
            <a:solidFill>
              <a:srgbClr val="28B8CE"/>
            </a:solidFill>
          </a:ln>
          <a:effectLst/>
        </p:spPr>
      </p:pic>
      <p:sp>
        <p:nvSpPr>
          <p:cNvPr id="54" name="Tekstiruutu 53">
            <a:extLst>
              <a:ext uri="{FF2B5EF4-FFF2-40B4-BE49-F238E27FC236}">
                <a16:creationId xmlns:a16="http://schemas.microsoft.com/office/drawing/2014/main" id="{FC2C453D-2A0A-D601-0A86-8E407FF33D8D}"/>
              </a:ext>
            </a:extLst>
          </p:cNvPr>
          <p:cNvSpPr txBox="1"/>
          <p:nvPr/>
        </p:nvSpPr>
        <p:spPr>
          <a:xfrm>
            <a:off x="6324645" y="2179705"/>
            <a:ext cx="3066868" cy="261610"/>
          </a:xfrm>
          <a:prstGeom prst="rect">
            <a:avLst/>
          </a:prstGeom>
          <a:noFill/>
        </p:spPr>
        <p:txBody>
          <a:bodyPr wrap="square" rtlCol="0">
            <a:spAutoFit/>
          </a:bodyPr>
          <a:lstStyle/>
          <a:p>
            <a:pPr fontAlgn="base"/>
            <a:r>
              <a:rPr lang="fi-FI" sz="11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Poissaolon ilmoittaminen Wilmassa</a:t>
            </a:r>
          </a:p>
        </p:txBody>
      </p:sp>
      <p:pic>
        <p:nvPicPr>
          <p:cNvPr id="55" name="Kuva 54" descr="Kuva WhatsApp-viestistä.">
            <a:extLst>
              <a:ext uri="{FF2B5EF4-FFF2-40B4-BE49-F238E27FC236}">
                <a16:creationId xmlns:a16="http://schemas.microsoft.com/office/drawing/2014/main" id="{26126462-0263-BC88-ADBF-CDEFE7A0E25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573116" y="2911042"/>
            <a:ext cx="2811145" cy="2213610"/>
          </a:xfrm>
          <a:prstGeom prst="roundRect">
            <a:avLst>
              <a:gd name="adj" fmla="val 8594"/>
            </a:avLst>
          </a:prstGeom>
          <a:solidFill>
            <a:srgbClr val="FFFFFF">
              <a:shade val="85000"/>
            </a:srgbClr>
          </a:solidFill>
          <a:ln w="76200">
            <a:solidFill>
              <a:srgbClr val="28B8CE"/>
            </a:solidFill>
          </a:ln>
          <a:effectLst/>
        </p:spPr>
      </p:pic>
      <p:sp>
        <p:nvSpPr>
          <p:cNvPr id="56" name="Tekstiruutu 55">
            <a:extLst>
              <a:ext uri="{FF2B5EF4-FFF2-40B4-BE49-F238E27FC236}">
                <a16:creationId xmlns:a16="http://schemas.microsoft.com/office/drawing/2014/main" id="{B56C80BC-68B5-E1DA-B9B7-D0AE148BCB9F}"/>
              </a:ext>
            </a:extLst>
          </p:cNvPr>
          <p:cNvSpPr txBox="1"/>
          <p:nvPr/>
        </p:nvSpPr>
        <p:spPr>
          <a:xfrm>
            <a:off x="6174863" y="5551829"/>
            <a:ext cx="2143227" cy="430887"/>
          </a:xfrm>
          <a:prstGeom prst="rect">
            <a:avLst/>
          </a:prstGeom>
          <a:noFill/>
        </p:spPr>
        <p:txBody>
          <a:bodyPr wrap="square" rtlCol="0">
            <a:spAutoFit/>
          </a:bodyPr>
          <a:lstStyle/>
          <a:p>
            <a:pPr fontAlgn="base"/>
            <a:r>
              <a:rPr lang="fi-FI" sz="11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Poissaolon ilmoittaminen </a:t>
            </a:r>
            <a:r>
              <a:rPr lang="fi-FI" sz="1100" b="1" err="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WhatsApissa</a:t>
            </a:r>
            <a:endParaRPr lang="fi-FI" sz="11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cxnSp>
        <p:nvCxnSpPr>
          <p:cNvPr id="57" name="Suora yhdysviiva 56">
            <a:extLst>
              <a:ext uri="{FF2B5EF4-FFF2-40B4-BE49-F238E27FC236}">
                <a16:creationId xmlns:a16="http://schemas.microsoft.com/office/drawing/2014/main" id="{A0326BFB-8F22-686F-2F33-A6C3F871383E}"/>
              </a:ext>
              <a:ext uri="{C183D7F6-B498-43B3-948B-1728B52AA6E4}">
                <adec:decorative xmlns:adec="http://schemas.microsoft.com/office/drawing/2017/decorative" val="1"/>
              </a:ext>
            </a:extLst>
          </p:cNvPr>
          <p:cNvCxnSpPr/>
          <p:nvPr/>
        </p:nvCxnSpPr>
        <p:spPr>
          <a:xfrm>
            <a:off x="5345906" y="-1"/>
            <a:ext cx="0" cy="75596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0" name="Kuva 49">
            <a:extLst>
              <a:ext uri="{FF2B5EF4-FFF2-40B4-BE49-F238E27FC236}">
                <a16:creationId xmlns:a16="http://schemas.microsoft.com/office/drawing/2014/main" id="{659FAE93-3EA8-6DDC-6044-F80E80588D2B}"/>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rot="10800000">
            <a:off x="6174863" y="1343867"/>
            <a:ext cx="841997" cy="918542"/>
          </a:xfrm>
          <a:prstGeom prst="rect">
            <a:avLst/>
          </a:prstGeom>
        </p:spPr>
      </p:pic>
    </p:spTree>
    <p:extLst>
      <p:ext uri="{BB962C8B-B14F-4D97-AF65-F5344CB8AC3E}">
        <p14:creationId xmlns:p14="http://schemas.microsoft.com/office/powerpoint/2010/main" val="15233956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uorakulmio 35">
            <a:extLst>
              <a:ext uri="{FF2B5EF4-FFF2-40B4-BE49-F238E27FC236}">
                <a16:creationId xmlns:a16="http://schemas.microsoft.com/office/drawing/2014/main" id="{9D8D427E-4F83-BC45-FEA6-482C5FFB19E1}"/>
              </a:ext>
              <a:ext uri="{C183D7F6-B498-43B3-948B-1728B52AA6E4}">
                <adec:decorative xmlns:adec="http://schemas.microsoft.com/office/drawing/2017/decorative" val="1"/>
              </a:ext>
            </a:extLst>
          </p:cNvPr>
          <p:cNvSpPr/>
          <p:nvPr/>
        </p:nvSpPr>
        <p:spPr>
          <a:xfrm>
            <a:off x="5824761" y="543059"/>
            <a:ext cx="4394827" cy="6349353"/>
          </a:xfrm>
          <a:prstGeom prst="rect">
            <a:avLst/>
          </a:prstGeom>
          <a:solidFill>
            <a:srgbClr val="009F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5" name="Suorakulmio 34">
            <a:extLst>
              <a:ext uri="{FF2B5EF4-FFF2-40B4-BE49-F238E27FC236}">
                <a16:creationId xmlns:a16="http://schemas.microsoft.com/office/drawing/2014/main" id="{48BD3A7A-AD30-05D7-DD36-92CB14D73005}"/>
              </a:ext>
              <a:ext uri="{C183D7F6-B498-43B3-948B-1728B52AA6E4}">
                <adec:decorative xmlns:adec="http://schemas.microsoft.com/office/drawing/2017/decorative" val="1"/>
              </a:ext>
            </a:extLst>
          </p:cNvPr>
          <p:cNvSpPr/>
          <p:nvPr/>
        </p:nvSpPr>
        <p:spPr>
          <a:xfrm>
            <a:off x="466180" y="4033543"/>
            <a:ext cx="4394827" cy="2858869"/>
          </a:xfrm>
          <a:prstGeom prst="rect">
            <a:avLst/>
          </a:prstGeom>
          <a:solidFill>
            <a:srgbClr val="009F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4" name="Suorakulmio 33">
            <a:extLst>
              <a:ext uri="{FF2B5EF4-FFF2-40B4-BE49-F238E27FC236}">
                <a16:creationId xmlns:a16="http://schemas.microsoft.com/office/drawing/2014/main" id="{2538B99A-6A4A-DE27-4F11-55C00011274C}"/>
              </a:ext>
              <a:ext uri="{C183D7F6-B498-43B3-948B-1728B52AA6E4}">
                <adec:decorative xmlns:adec="http://schemas.microsoft.com/office/drawing/2017/decorative" val="1"/>
              </a:ext>
            </a:extLst>
          </p:cNvPr>
          <p:cNvSpPr/>
          <p:nvPr/>
        </p:nvSpPr>
        <p:spPr>
          <a:xfrm>
            <a:off x="466180" y="1171802"/>
            <a:ext cx="4394827" cy="2526145"/>
          </a:xfrm>
          <a:prstGeom prst="rect">
            <a:avLst/>
          </a:prstGeom>
          <a:solidFill>
            <a:srgbClr val="009F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6" name="Kuva 25">
            <a:extLst>
              <a:ext uri="{FF2B5EF4-FFF2-40B4-BE49-F238E27FC236}">
                <a16:creationId xmlns:a16="http://schemas.microsoft.com/office/drawing/2014/main" id="{A02E309A-9AE4-05D3-A149-97A1D55D358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rot="4615880" flipV="1">
            <a:off x="10922175" y="3413335"/>
            <a:ext cx="1588312" cy="1415494"/>
          </a:xfrm>
          <a:prstGeom prst="rect">
            <a:avLst/>
          </a:prstGeom>
        </p:spPr>
      </p:pic>
      <p:pic>
        <p:nvPicPr>
          <p:cNvPr id="27" name="Kuva 26">
            <a:extLst>
              <a:ext uri="{FF2B5EF4-FFF2-40B4-BE49-F238E27FC236}">
                <a16:creationId xmlns:a16="http://schemas.microsoft.com/office/drawing/2014/main" id="{59E5F31F-D463-FA7F-F4DE-325F1A62425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17267590">
            <a:off x="11721449" y="1853238"/>
            <a:ext cx="1033360" cy="1789243"/>
          </a:xfrm>
          <a:prstGeom prst="rect">
            <a:avLst/>
          </a:prstGeom>
        </p:spPr>
      </p:pic>
      <p:pic>
        <p:nvPicPr>
          <p:cNvPr id="28" name="Kuva 27">
            <a:extLst>
              <a:ext uri="{FF2B5EF4-FFF2-40B4-BE49-F238E27FC236}">
                <a16:creationId xmlns:a16="http://schemas.microsoft.com/office/drawing/2014/main" id="{7163FDE9-C2CD-FC42-0484-B6BB0CF52E5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3506803">
            <a:off x="11383650" y="746943"/>
            <a:ext cx="1454357" cy="1559607"/>
          </a:xfrm>
          <a:prstGeom prst="rect">
            <a:avLst/>
          </a:prstGeom>
        </p:spPr>
      </p:pic>
      <p:pic>
        <p:nvPicPr>
          <p:cNvPr id="29" name="Kuva 28">
            <a:extLst>
              <a:ext uri="{FF2B5EF4-FFF2-40B4-BE49-F238E27FC236}">
                <a16:creationId xmlns:a16="http://schemas.microsoft.com/office/drawing/2014/main" id="{EE15C8D8-A013-DB1D-572D-C3C9D1ECA47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19685743" flipH="1">
            <a:off x="11031465" y="3749237"/>
            <a:ext cx="1559617" cy="1052496"/>
          </a:xfrm>
          <a:prstGeom prst="rect">
            <a:avLst/>
          </a:prstGeom>
        </p:spPr>
      </p:pic>
      <p:pic>
        <p:nvPicPr>
          <p:cNvPr id="30" name="Kuva 29">
            <a:extLst>
              <a:ext uri="{FF2B5EF4-FFF2-40B4-BE49-F238E27FC236}">
                <a16:creationId xmlns:a16="http://schemas.microsoft.com/office/drawing/2014/main" id="{DF20220F-B69A-284C-6A9D-E01135D4A80D}"/>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2110828" y="5005196"/>
            <a:ext cx="1329971" cy="1779674"/>
          </a:xfrm>
          <a:prstGeom prst="rect">
            <a:avLst/>
          </a:prstGeom>
        </p:spPr>
      </p:pic>
      <p:pic>
        <p:nvPicPr>
          <p:cNvPr id="33" name="Kuva 32">
            <a:extLst>
              <a:ext uri="{FF2B5EF4-FFF2-40B4-BE49-F238E27FC236}">
                <a16:creationId xmlns:a16="http://schemas.microsoft.com/office/drawing/2014/main" id="{B4AFEBAD-CE2A-94B0-9B88-44CDDB545DA2}"/>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rot="13029150">
            <a:off x="11219760" y="1494266"/>
            <a:ext cx="841997" cy="918542"/>
          </a:xfrm>
          <a:prstGeom prst="rect">
            <a:avLst/>
          </a:prstGeom>
        </p:spPr>
      </p:pic>
      <p:sp>
        <p:nvSpPr>
          <p:cNvPr id="55" name="Tekstiruutu 54">
            <a:extLst>
              <a:ext uri="{FF2B5EF4-FFF2-40B4-BE49-F238E27FC236}">
                <a16:creationId xmlns:a16="http://schemas.microsoft.com/office/drawing/2014/main" id="{963C8B28-1090-EBC9-8BF7-C0FA10B18E8A}"/>
              </a:ext>
            </a:extLst>
          </p:cNvPr>
          <p:cNvSpPr txBox="1"/>
          <p:nvPr/>
        </p:nvSpPr>
        <p:spPr>
          <a:xfrm>
            <a:off x="6067706" y="1027417"/>
            <a:ext cx="2645529" cy="5170646"/>
          </a:xfrm>
          <a:prstGeom prst="rect">
            <a:avLst/>
          </a:prstGeom>
          <a:noFill/>
        </p:spPr>
        <p:txBody>
          <a:bodyPr wrap="square" rtlCol="0">
            <a:spAutoFit/>
          </a:bodyPr>
          <a:lstStyle/>
          <a:p>
            <a:r>
              <a:rPr lang="fi-FI" sz="11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Koulua on maanantaista perjantaihin. Viikonloput ovat vapaata.</a:t>
            </a:r>
          </a:p>
          <a:p>
            <a:endParaRPr lang="fi-FI" sz="11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r>
              <a:rPr lang="fi-FI" sz="1100">
                <a:solidFill>
                  <a:schemeClr val="bg1"/>
                </a:solidFill>
                <a:latin typeface="Open Sans" panose="020B0606030504020204" pitchFamily="34" charset="0"/>
                <a:ea typeface="Open Sans" panose="020B0606030504020204" pitchFamily="34" charset="0"/>
                <a:cs typeface="Open Sans" panose="020B0606030504020204" pitchFamily="34" charset="0"/>
              </a:rPr>
              <a:t>Syksyllä on yksi viikko </a:t>
            </a:r>
            <a:r>
              <a:rPr lang="fi-FI" sz="11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syyslomaa</a:t>
            </a:r>
            <a:r>
              <a:rPr lang="fi-FI" sz="1100">
                <a:solidFill>
                  <a:schemeClr val="bg1"/>
                </a:solidFill>
                <a:latin typeface="Open Sans" panose="020B0606030504020204" pitchFamily="34" charset="0"/>
                <a:ea typeface="Open Sans" panose="020B0606030504020204" pitchFamily="34" charset="0"/>
                <a:cs typeface="Open Sans" panose="020B0606030504020204" pitchFamily="34" charset="0"/>
              </a:rPr>
              <a:t> (viikko 42). </a:t>
            </a:r>
            <a:r>
              <a:rPr lang="fi-FI" sz="11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Joululoma </a:t>
            </a:r>
            <a:r>
              <a:rPr lang="fi-FI" sz="1100">
                <a:solidFill>
                  <a:schemeClr val="bg1"/>
                </a:solidFill>
                <a:latin typeface="Open Sans" panose="020B0606030504020204" pitchFamily="34" charset="0"/>
                <a:ea typeface="Open Sans" panose="020B0606030504020204" pitchFamily="34" charset="0"/>
                <a:cs typeface="Open Sans" panose="020B0606030504020204" pitchFamily="34" charset="0"/>
              </a:rPr>
              <a:t>on noin 2 viikkoa. Keväällä on yksi viikko </a:t>
            </a:r>
            <a:r>
              <a:rPr lang="fi-FI" sz="11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talvilomaa </a:t>
            </a:r>
            <a:r>
              <a:rPr lang="fi-FI" sz="1100">
                <a:solidFill>
                  <a:schemeClr val="bg1"/>
                </a:solidFill>
                <a:latin typeface="Open Sans" panose="020B0606030504020204" pitchFamily="34" charset="0"/>
                <a:ea typeface="Open Sans" panose="020B0606030504020204" pitchFamily="34" charset="0"/>
                <a:cs typeface="Open Sans" panose="020B0606030504020204" pitchFamily="34" charset="0"/>
              </a:rPr>
              <a:t>(viikko 10) ja </a:t>
            </a:r>
            <a:r>
              <a:rPr lang="fi-FI" sz="11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pääsiäisloma. </a:t>
            </a:r>
          </a:p>
          <a:p>
            <a:endParaRPr lang="fi-FI" sz="11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fi-FI" sz="1100">
                <a:solidFill>
                  <a:schemeClr val="bg1"/>
                </a:solidFill>
                <a:latin typeface="Open Sans" panose="020B0606030504020204" pitchFamily="34" charset="0"/>
                <a:ea typeface="Open Sans" panose="020B0606030504020204" pitchFamily="34" charset="0"/>
                <a:cs typeface="Open Sans" panose="020B0606030504020204" pitchFamily="34" charset="0"/>
              </a:rPr>
              <a:t>Lisäksi Suomessa on koulusta vapaata </a:t>
            </a:r>
            <a:r>
              <a:rPr lang="fi-FI" sz="11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loppiaisena </a:t>
            </a:r>
            <a:r>
              <a:rPr lang="fi-FI" sz="1100">
                <a:solidFill>
                  <a:schemeClr val="bg1"/>
                </a:solidFill>
                <a:latin typeface="Open Sans" panose="020B0606030504020204" pitchFamily="34" charset="0"/>
                <a:ea typeface="Open Sans" panose="020B0606030504020204" pitchFamily="34" charset="0"/>
                <a:cs typeface="Open Sans" panose="020B0606030504020204" pitchFamily="34" charset="0"/>
              </a:rPr>
              <a:t>6.1., </a:t>
            </a:r>
            <a:r>
              <a:rPr lang="fi-FI" sz="11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itsenäisyyspäivänä</a:t>
            </a:r>
            <a:r>
              <a:rPr lang="fi-FI" sz="1100">
                <a:solidFill>
                  <a:schemeClr val="bg1"/>
                </a:solidFill>
                <a:latin typeface="Open Sans" panose="020B0606030504020204" pitchFamily="34" charset="0"/>
                <a:ea typeface="Open Sans" panose="020B0606030504020204" pitchFamily="34" charset="0"/>
                <a:cs typeface="Open Sans" panose="020B0606030504020204" pitchFamily="34" charset="0"/>
              </a:rPr>
              <a:t> 6.12. ja </a:t>
            </a:r>
            <a:r>
              <a:rPr lang="fi-FI" sz="11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helatorstaina</a:t>
            </a:r>
            <a:r>
              <a:rPr lang="fi-FI" sz="1100">
                <a:solidFill>
                  <a:schemeClr val="bg1"/>
                </a:solidFill>
                <a:latin typeface="Open Sans" panose="020B0606030504020204" pitchFamily="34" charset="0"/>
                <a:ea typeface="Open Sans" panose="020B0606030504020204" pitchFamily="34" charset="0"/>
                <a:cs typeface="Open Sans" panose="020B0606030504020204" pitchFamily="34" charset="0"/>
              </a:rPr>
              <a:t> toukokuussa. </a:t>
            </a:r>
          </a:p>
          <a:p>
            <a:endParaRPr lang="fi-FI" sz="11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fi-FI" sz="1100">
                <a:solidFill>
                  <a:schemeClr val="bg1"/>
                </a:solidFill>
                <a:latin typeface="Open Sans" panose="020B0606030504020204" pitchFamily="34" charset="0"/>
                <a:ea typeface="Open Sans" panose="020B0606030504020204" pitchFamily="34" charset="0"/>
                <a:cs typeface="Open Sans" panose="020B0606030504020204" pitchFamily="34" charset="0"/>
              </a:rPr>
              <a:t>Meidän koulussa on syksyllä koulupäivä myös yhden kerran lauantaina, josta opettaja ilmoittaa kotiin. </a:t>
            </a:r>
            <a:r>
              <a:rPr lang="fi-FI" sz="11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Kesällä olemme lomalla noin 2 kuukautta </a:t>
            </a:r>
            <a:r>
              <a:rPr lang="fi-FI" sz="1100">
                <a:solidFill>
                  <a:schemeClr val="bg1"/>
                </a:solidFill>
                <a:latin typeface="Open Sans" panose="020B0606030504020204" pitchFamily="34" charset="0"/>
                <a:ea typeface="Open Sans" panose="020B0606030504020204" pitchFamily="34" charset="0"/>
                <a:cs typeface="Open Sans" panose="020B0606030504020204" pitchFamily="34" charset="0"/>
              </a:rPr>
              <a:t>kesäkuusta elokuun alkuun.</a:t>
            </a:r>
          </a:p>
          <a:p>
            <a:endParaRPr lang="fi-FI" sz="11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fi-FI" sz="1100">
                <a:solidFill>
                  <a:schemeClr val="bg1"/>
                </a:solidFill>
                <a:latin typeface="Open Sans" panose="020B0606030504020204" pitchFamily="34" charset="0"/>
                <a:ea typeface="Open Sans" panose="020B0606030504020204" pitchFamily="34" charset="0"/>
                <a:cs typeface="Open Sans" panose="020B0606030504020204" pitchFamily="34" charset="0"/>
              </a:rPr>
              <a:t>Koulussa vietetään erilaisia suomalaiseen kulttuuriin liittyviä juhlia, esimerkiksi </a:t>
            </a:r>
            <a:r>
              <a:rPr lang="fi-FI" sz="11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joulujuhla, kevätjuhla</a:t>
            </a:r>
            <a:r>
              <a:rPr lang="fi-FI" sz="1100">
                <a:solidFill>
                  <a:schemeClr val="bg1"/>
                </a:solidFill>
                <a:latin typeface="Open Sans" panose="020B0606030504020204" pitchFamily="34" charset="0"/>
                <a:ea typeface="Open Sans" panose="020B0606030504020204" pitchFamily="34" charset="0"/>
                <a:cs typeface="Open Sans" panose="020B0606030504020204" pitchFamily="34" charset="0"/>
              </a:rPr>
              <a:t> ja </a:t>
            </a:r>
            <a:r>
              <a:rPr lang="fi-FI" sz="11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itsenäisyyspäivä.</a:t>
            </a:r>
          </a:p>
          <a:p>
            <a:endParaRPr lang="fi-FI" sz="11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fi-FI" sz="1100">
                <a:solidFill>
                  <a:schemeClr val="bg1"/>
                </a:solidFill>
                <a:latin typeface="Open Sans" panose="020B0606030504020204" pitchFamily="34" charset="0"/>
                <a:ea typeface="Open Sans" panose="020B0606030504020204" pitchFamily="34" charset="0"/>
                <a:cs typeface="Open Sans" panose="020B0606030504020204" pitchFamily="34" charset="0"/>
              </a:rPr>
              <a:t>Lisäksi koulussa on erilaisia tapahtumapäiviä, kuten </a:t>
            </a:r>
            <a:r>
              <a:rPr lang="fi-FI" sz="11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halloween, ystävänpäivä</a:t>
            </a:r>
            <a:r>
              <a:rPr lang="fi-FI" sz="1100">
                <a:solidFill>
                  <a:schemeClr val="bg1"/>
                </a:solidFill>
                <a:latin typeface="Open Sans" panose="020B0606030504020204" pitchFamily="34" charset="0"/>
                <a:ea typeface="Open Sans" panose="020B0606030504020204" pitchFamily="34" charset="0"/>
                <a:cs typeface="Open Sans" panose="020B0606030504020204" pitchFamily="34" charset="0"/>
              </a:rPr>
              <a:t> ja </a:t>
            </a:r>
            <a:r>
              <a:rPr lang="fi-FI" sz="11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vappu.</a:t>
            </a:r>
          </a:p>
        </p:txBody>
      </p:sp>
      <p:sp>
        <p:nvSpPr>
          <p:cNvPr id="56" name="Pyöristetty suorakulmio 55">
            <a:extLst>
              <a:ext uri="{FF2B5EF4-FFF2-40B4-BE49-F238E27FC236}">
                <a16:creationId xmlns:a16="http://schemas.microsoft.com/office/drawing/2014/main" id="{80270554-80F3-9CDD-9462-D8D77BE814AF}"/>
              </a:ext>
              <a:ext uri="{C183D7F6-B498-43B3-948B-1728B52AA6E4}">
                <adec:decorative xmlns:adec="http://schemas.microsoft.com/office/drawing/2017/decorative" val="1"/>
              </a:ext>
            </a:extLst>
          </p:cNvPr>
          <p:cNvSpPr/>
          <p:nvPr/>
        </p:nvSpPr>
        <p:spPr>
          <a:xfrm>
            <a:off x="8880025" y="466661"/>
            <a:ext cx="1000244" cy="947276"/>
          </a:xfrm>
          <a:prstGeom prst="roundRect">
            <a:avLst/>
          </a:prstGeom>
          <a:solidFill>
            <a:schemeClr val="bg1"/>
          </a:solidFill>
          <a:ln w="76200">
            <a:solidFill>
              <a:srgbClr val="28B8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7" name="Pyöristetty suorakulmio 56">
            <a:extLst>
              <a:ext uri="{FF2B5EF4-FFF2-40B4-BE49-F238E27FC236}">
                <a16:creationId xmlns:a16="http://schemas.microsoft.com/office/drawing/2014/main" id="{3EEC884C-CA75-7D27-EC00-0DA9B1D640E3}"/>
              </a:ext>
              <a:ext uri="{C183D7F6-B498-43B3-948B-1728B52AA6E4}">
                <adec:decorative xmlns:adec="http://schemas.microsoft.com/office/drawing/2017/decorative" val="1"/>
              </a:ext>
            </a:extLst>
          </p:cNvPr>
          <p:cNvSpPr/>
          <p:nvPr/>
        </p:nvSpPr>
        <p:spPr>
          <a:xfrm>
            <a:off x="8880025" y="1559328"/>
            <a:ext cx="1000244" cy="947276"/>
          </a:xfrm>
          <a:prstGeom prst="roundRect">
            <a:avLst/>
          </a:prstGeom>
          <a:solidFill>
            <a:schemeClr val="bg1"/>
          </a:solidFill>
          <a:ln w="76200">
            <a:solidFill>
              <a:srgbClr val="28B8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58" name="Kuva 57">
            <a:extLst>
              <a:ext uri="{FF2B5EF4-FFF2-40B4-BE49-F238E27FC236}">
                <a16:creationId xmlns:a16="http://schemas.microsoft.com/office/drawing/2014/main" id="{B03C8CC8-D287-0A70-7E64-D7BC30083288}"/>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060442" y="1705880"/>
            <a:ext cx="659663" cy="659663"/>
          </a:xfrm>
          <a:prstGeom prst="rect">
            <a:avLst/>
          </a:prstGeom>
        </p:spPr>
      </p:pic>
      <p:pic>
        <p:nvPicPr>
          <p:cNvPr id="59" name="Kuva 58">
            <a:extLst>
              <a:ext uri="{FF2B5EF4-FFF2-40B4-BE49-F238E27FC236}">
                <a16:creationId xmlns:a16="http://schemas.microsoft.com/office/drawing/2014/main" id="{C3F451C7-51FD-7F69-0FB9-4612239B3620}"/>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038803" y="582938"/>
            <a:ext cx="714721" cy="714721"/>
          </a:xfrm>
          <a:prstGeom prst="rect">
            <a:avLst/>
          </a:prstGeom>
        </p:spPr>
      </p:pic>
      <p:sp>
        <p:nvSpPr>
          <p:cNvPr id="60" name="Pyöristetty suorakulmio 59">
            <a:extLst>
              <a:ext uri="{FF2B5EF4-FFF2-40B4-BE49-F238E27FC236}">
                <a16:creationId xmlns:a16="http://schemas.microsoft.com/office/drawing/2014/main" id="{7EC339EB-52F5-0869-B8ED-0F3771EBAC3C}"/>
              </a:ext>
              <a:ext uri="{C183D7F6-B498-43B3-948B-1728B52AA6E4}">
                <adec:decorative xmlns:adec="http://schemas.microsoft.com/office/drawing/2017/decorative" val="1"/>
              </a:ext>
            </a:extLst>
          </p:cNvPr>
          <p:cNvSpPr/>
          <p:nvPr/>
        </p:nvSpPr>
        <p:spPr>
          <a:xfrm>
            <a:off x="8880025" y="2667279"/>
            <a:ext cx="1000244" cy="947276"/>
          </a:xfrm>
          <a:prstGeom prst="roundRect">
            <a:avLst/>
          </a:prstGeom>
          <a:solidFill>
            <a:schemeClr val="bg1"/>
          </a:solidFill>
          <a:ln w="76200">
            <a:solidFill>
              <a:srgbClr val="28B8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61" name="Kuva 60">
            <a:extLst>
              <a:ext uri="{FF2B5EF4-FFF2-40B4-BE49-F238E27FC236}">
                <a16:creationId xmlns:a16="http://schemas.microsoft.com/office/drawing/2014/main" id="{5F86FE58-B7DC-8531-A0B5-0F3FDA64956F}"/>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047871" y="2809360"/>
            <a:ext cx="665608" cy="665608"/>
          </a:xfrm>
          <a:prstGeom prst="rect">
            <a:avLst/>
          </a:prstGeom>
        </p:spPr>
      </p:pic>
      <p:sp>
        <p:nvSpPr>
          <p:cNvPr id="62" name="Pyöristetty suorakulmio 61">
            <a:extLst>
              <a:ext uri="{FF2B5EF4-FFF2-40B4-BE49-F238E27FC236}">
                <a16:creationId xmlns:a16="http://schemas.microsoft.com/office/drawing/2014/main" id="{A0EF248C-BAEE-946E-A009-7AD3AFA4E856}"/>
              </a:ext>
              <a:ext uri="{C183D7F6-B498-43B3-948B-1728B52AA6E4}">
                <adec:decorative xmlns:adec="http://schemas.microsoft.com/office/drawing/2017/decorative" val="1"/>
              </a:ext>
            </a:extLst>
          </p:cNvPr>
          <p:cNvSpPr/>
          <p:nvPr/>
        </p:nvSpPr>
        <p:spPr>
          <a:xfrm>
            <a:off x="8880025" y="3791747"/>
            <a:ext cx="1000244" cy="947276"/>
          </a:xfrm>
          <a:prstGeom prst="roundRect">
            <a:avLst/>
          </a:prstGeom>
          <a:solidFill>
            <a:schemeClr val="bg1"/>
          </a:solidFill>
          <a:ln w="76200">
            <a:solidFill>
              <a:srgbClr val="28B8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63" name="Kuva 62">
            <a:extLst>
              <a:ext uri="{FF2B5EF4-FFF2-40B4-BE49-F238E27FC236}">
                <a16:creationId xmlns:a16="http://schemas.microsoft.com/office/drawing/2014/main" id="{90A08A7B-B24B-A1D4-DF43-C4C24E6E90EA}"/>
              </a:ext>
              <a:ext uri="{C183D7F6-B498-43B3-948B-1728B52AA6E4}">
                <adec:decorative xmlns:adec="http://schemas.microsoft.com/office/drawing/2017/decorative" val="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027375" y="3910010"/>
            <a:ext cx="704102" cy="704102"/>
          </a:xfrm>
          <a:prstGeom prst="rect">
            <a:avLst/>
          </a:prstGeom>
        </p:spPr>
      </p:pic>
      <p:sp>
        <p:nvSpPr>
          <p:cNvPr id="64" name="Pyöristetty suorakulmio 63">
            <a:extLst>
              <a:ext uri="{FF2B5EF4-FFF2-40B4-BE49-F238E27FC236}">
                <a16:creationId xmlns:a16="http://schemas.microsoft.com/office/drawing/2014/main" id="{7C7E9D52-B8AA-317E-1363-5C62FD014270}"/>
              </a:ext>
              <a:ext uri="{C183D7F6-B498-43B3-948B-1728B52AA6E4}">
                <adec:decorative xmlns:adec="http://schemas.microsoft.com/office/drawing/2017/decorative" val="1"/>
              </a:ext>
            </a:extLst>
          </p:cNvPr>
          <p:cNvSpPr/>
          <p:nvPr/>
        </p:nvSpPr>
        <p:spPr>
          <a:xfrm>
            <a:off x="8880025" y="4928798"/>
            <a:ext cx="1000244" cy="947276"/>
          </a:xfrm>
          <a:prstGeom prst="roundRect">
            <a:avLst/>
          </a:prstGeom>
          <a:solidFill>
            <a:schemeClr val="bg1"/>
          </a:solidFill>
          <a:ln w="76200">
            <a:solidFill>
              <a:srgbClr val="28B8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5" name="Pyöristetty suorakulmio 64">
            <a:extLst>
              <a:ext uri="{FF2B5EF4-FFF2-40B4-BE49-F238E27FC236}">
                <a16:creationId xmlns:a16="http://schemas.microsoft.com/office/drawing/2014/main" id="{486B068B-8204-EC87-76FA-5AD0DE1D7FF8}"/>
              </a:ext>
              <a:ext uri="{C183D7F6-B498-43B3-948B-1728B52AA6E4}">
                <adec:decorative xmlns:adec="http://schemas.microsoft.com/office/drawing/2017/decorative" val="1"/>
              </a:ext>
            </a:extLst>
          </p:cNvPr>
          <p:cNvSpPr/>
          <p:nvPr/>
        </p:nvSpPr>
        <p:spPr>
          <a:xfrm>
            <a:off x="8880025" y="6069340"/>
            <a:ext cx="1000244" cy="947276"/>
          </a:xfrm>
          <a:prstGeom prst="roundRect">
            <a:avLst/>
          </a:prstGeom>
          <a:solidFill>
            <a:schemeClr val="bg1"/>
          </a:solidFill>
          <a:ln w="76200">
            <a:solidFill>
              <a:srgbClr val="28B8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66" name="Kuva 65">
            <a:extLst>
              <a:ext uri="{FF2B5EF4-FFF2-40B4-BE49-F238E27FC236}">
                <a16:creationId xmlns:a16="http://schemas.microsoft.com/office/drawing/2014/main" id="{364197EC-24B6-8CE2-0813-5E5B9543960B}"/>
              </a:ext>
              <a:ext uri="{C183D7F6-B498-43B3-948B-1728B52AA6E4}">
                <adec:decorative xmlns:adec="http://schemas.microsoft.com/office/drawing/2017/decorative" val="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010904" y="5018061"/>
            <a:ext cx="768750" cy="768750"/>
          </a:xfrm>
          <a:prstGeom prst="rect">
            <a:avLst/>
          </a:prstGeom>
        </p:spPr>
      </p:pic>
      <p:pic>
        <p:nvPicPr>
          <p:cNvPr id="67" name="Kuva 66">
            <a:extLst>
              <a:ext uri="{FF2B5EF4-FFF2-40B4-BE49-F238E27FC236}">
                <a16:creationId xmlns:a16="http://schemas.microsoft.com/office/drawing/2014/main" id="{82079818-BA42-C90C-F84B-60623BD627EF}"/>
              </a:ext>
              <a:ext uri="{C183D7F6-B498-43B3-948B-1728B52AA6E4}">
                <adec:decorative xmlns:adec="http://schemas.microsoft.com/office/drawing/2017/decorative" val="1"/>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038803" y="6173989"/>
            <a:ext cx="729148" cy="729148"/>
          </a:xfrm>
          <a:prstGeom prst="rect">
            <a:avLst/>
          </a:prstGeom>
        </p:spPr>
      </p:pic>
      <p:sp>
        <p:nvSpPr>
          <p:cNvPr id="80" name="Tekstiruutu 79">
            <a:extLst>
              <a:ext uri="{FF2B5EF4-FFF2-40B4-BE49-F238E27FC236}">
                <a16:creationId xmlns:a16="http://schemas.microsoft.com/office/drawing/2014/main" id="{46ED8155-2152-2842-7EB2-E323BA8C5F73}"/>
              </a:ext>
            </a:extLst>
          </p:cNvPr>
          <p:cNvSpPr txBox="1"/>
          <p:nvPr/>
        </p:nvSpPr>
        <p:spPr>
          <a:xfrm>
            <a:off x="612793" y="3251595"/>
            <a:ext cx="3241800" cy="261610"/>
          </a:xfrm>
          <a:prstGeom prst="rect">
            <a:avLst/>
          </a:prstGeom>
          <a:noFill/>
        </p:spPr>
        <p:txBody>
          <a:bodyPr wrap="square" rtlCol="0">
            <a:spAutoFit/>
          </a:bodyPr>
          <a:lstStyle/>
          <a:p>
            <a:pPr fontAlgn="base"/>
            <a:r>
              <a:rPr lang="fi-FI" sz="11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Esimerkkiviesti opettajilta huoltajalle</a:t>
            </a:r>
          </a:p>
        </p:txBody>
      </p:sp>
      <p:sp>
        <p:nvSpPr>
          <p:cNvPr id="81" name="Tekstiruutu 80">
            <a:extLst>
              <a:ext uri="{FF2B5EF4-FFF2-40B4-BE49-F238E27FC236}">
                <a16:creationId xmlns:a16="http://schemas.microsoft.com/office/drawing/2014/main" id="{33723B50-6777-A321-D0EA-D5D9CFA0588F}"/>
              </a:ext>
            </a:extLst>
          </p:cNvPr>
          <p:cNvSpPr txBox="1"/>
          <p:nvPr/>
        </p:nvSpPr>
        <p:spPr>
          <a:xfrm>
            <a:off x="2496457" y="6384944"/>
            <a:ext cx="1617624" cy="261610"/>
          </a:xfrm>
          <a:prstGeom prst="rect">
            <a:avLst/>
          </a:prstGeom>
          <a:noFill/>
        </p:spPr>
        <p:txBody>
          <a:bodyPr wrap="square" rtlCol="0">
            <a:spAutoFit/>
          </a:bodyPr>
          <a:lstStyle/>
          <a:p>
            <a:r>
              <a:rPr lang="fi-FI" sz="11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Läksyt </a:t>
            </a:r>
          </a:p>
        </p:txBody>
      </p:sp>
      <p:pic>
        <p:nvPicPr>
          <p:cNvPr id="82" name="Kuva 81" descr="Kuva Wilma-viestistä.">
            <a:extLst>
              <a:ext uri="{FF2B5EF4-FFF2-40B4-BE49-F238E27FC236}">
                <a16:creationId xmlns:a16="http://schemas.microsoft.com/office/drawing/2014/main" id="{CCEF61FC-8B5E-D56E-16D8-8CE567688500}"/>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17280" y="507123"/>
            <a:ext cx="4272533" cy="2498614"/>
          </a:xfrm>
          <a:prstGeom prst="roundRect">
            <a:avLst>
              <a:gd name="adj" fmla="val 8594"/>
            </a:avLst>
          </a:prstGeom>
          <a:solidFill>
            <a:srgbClr val="FFFFFF">
              <a:shade val="85000"/>
            </a:srgbClr>
          </a:solidFill>
          <a:ln w="76200">
            <a:solidFill>
              <a:srgbClr val="28B8CE"/>
            </a:solidFill>
          </a:ln>
          <a:effectLst/>
        </p:spPr>
      </p:pic>
      <p:pic>
        <p:nvPicPr>
          <p:cNvPr id="83" name="Kuva 82" descr="Kuva Wilma-järjestelmästä.">
            <a:extLst>
              <a:ext uri="{FF2B5EF4-FFF2-40B4-BE49-F238E27FC236}">
                <a16:creationId xmlns:a16="http://schemas.microsoft.com/office/drawing/2014/main" id="{6DA00C5C-00C6-755E-80A0-88AED8027E28}"/>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38471" y="3923358"/>
            <a:ext cx="3336290" cy="1971675"/>
          </a:xfrm>
          <a:prstGeom prst="roundRect">
            <a:avLst>
              <a:gd name="adj" fmla="val 8594"/>
            </a:avLst>
          </a:prstGeom>
          <a:solidFill>
            <a:srgbClr val="FFFFFF">
              <a:shade val="85000"/>
            </a:srgbClr>
          </a:solidFill>
          <a:ln w="76200">
            <a:solidFill>
              <a:srgbClr val="28B8CE"/>
            </a:solidFill>
          </a:ln>
          <a:effectLst/>
        </p:spPr>
      </p:pic>
      <p:pic>
        <p:nvPicPr>
          <p:cNvPr id="84" name="Kuva 83">
            <a:extLst>
              <a:ext uri="{FF2B5EF4-FFF2-40B4-BE49-F238E27FC236}">
                <a16:creationId xmlns:a16="http://schemas.microsoft.com/office/drawing/2014/main" id="{65AED20A-5FE3-41C1-6087-26B1CC9B583E}"/>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rot="15106746" flipH="1">
            <a:off x="3277940" y="4815246"/>
            <a:ext cx="1329971" cy="1779674"/>
          </a:xfrm>
          <a:prstGeom prst="rect">
            <a:avLst/>
          </a:prstGeom>
        </p:spPr>
      </p:pic>
      <p:cxnSp>
        <p:nvCxnSpPr>
          <p:cNvPr id="85" name="Suora yhdysviiva 84">
            <a:extLst>
              <a:ext uri="{FF2B5EF4-FFF2-40B4-BE49-F238E27FC236}">
                <a16:creationId xmlns:a16="http://schemas.microsoft.com/office/drawing/2014/main" id="{9A814DF1-09BE-FF14-15FE-17B0AF538DBC}"/>
              </a:ext>
              <a:ext uri="{C183D7F6-B498-43B3-948B-1728B52AA6E4}">
                <adec:decorative xmlns:adec="http://schemas.microsoft.com/office/drawing/2017/decorative" val="1"/>
              </a:ext>
            </a:extLst>
          </p:cNvPr>
          <p:cNvCxnSpPr/>
          <p:nvPr/>
        </p:nvCxnSpPr>
        <p:spPr>
          <a:xfrm>
            <a:off x="5345906" y="0"/>
            <a:ext cx="0" cy="75596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03668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Suorakulmio 43">
            <a:extLst>
              <a:ext uri="{FF2B5EF4-FFF2-40B4-BE49-F238E27FC236}">
                <a16:creationId xmlns:a16="http://schemas.microsoft.com/office/drawing/2014/main" id="{FEE1D4CF-0A67-A2DB-5DBB-99087F5EEB62}"/>
              </a:ext>
              <a:ext uri="{C183D7F6-B498-43B3-948B-1728B52AA6E4}">
                <adec:decorative xmlns:adec="http://schemas.microsoft.com/office/drawing/2017/decorative" val="1"/>
              </a:ext>
            </a:extLst>
          </p:cNvPr>
          <p:cNvSpPr/>
          <p:nvPr/>
        </p:nvSpPr>
        <p:spPr>
          <a:xfrm>
            <a:off x="5824761" y="1434867"/>
            <a:ext cx="4394827" cy="5582108"/>
          </a:xfrm>
          <a:prstGeom prst="rect">
            <a:avLst/>
          </a:prstGeom>
          <a:solidFill>
            <a:srgbClr val="009F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0" name="Suorakulmio 39">
            <a:extLst>
              <a:ext uri="{FF2B5EF4-FFF2-40B4-BE49-F238E27FC236}">
                <a16:creationId xmlns:a16="http://schemas.microsoft.com/office/drawing/2014/main" id="{729D29D0-65F2-594F-29F5-826AE2DCAE8C}"/>
              </a:ext>
              <a:ext uri="{C183D7F6-B498-43B3-948B-1728B52AA6E4}">
                <adec:decorative xmlns:adec="http://schemas.microsoft.com/office/drawing/2017/decorative" val="1"/>
              </a:ext>
            </a:extLst>
          </p:cNvPr>
          <p:cNvSpPr/>
          <p:nvPr/>
        </p:nvSpPr>
        <p:spPr>
          <a:xfrm>
            <a:off x="466180" y="5050378"/>
            <a:ext cx="4394827" cy="1960022"/>
          </a:xfrm>
          <a:prstGeom prst="rect">
            <a:avLst/>
          </a:prstGeom>
          <a:solidFill>
            <a:srgbClr val="009F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4" name="Suorakulmio 33">
            <a:extLst>
              <a:ext uri="{FF2B5EF4-FFF2-40B4-BE49-F238E27FC236}">
                <a16:creationId xmlns:a16="http://schemas.microsoft.com/office/drawing/2014/main" id="{ACC7EE00-D62B-D7FF-C4DC-0FED5A52B33E}"/>
              </a:ext>
              <a:ext uri="{C183D7F6-B498-43B3-948B-1728B52AA6E4}">
                <adec:decorative xmlns:adec="http://schemas.microsoft.com/office/drawing/2017/decorative" val="1"/>
              </a:ext>
            </a:extLst>
          </p:cNvPr>
          <p:cNvSpPr/>
          <p:nvPr/>
        </p:nvSpPr>
        <p:spPr>
          <a:xfrm>
            <a:off x="466180" y="1434867"/>
            <a:ext cx="4394827" cy="3441933"/>
          </a:xfrm>
          <a:prstGeom prst="rect">
            <a:avLst/>
          </a:prstGeom>
          <a:solidFill>
            <a:srgbClr val="009F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cxnSp>
        <p:nvCxnSpPr>
          <p:cNvPr id="7" name="Suora yhdysviiva 6">
            <a:extLst>
              <a:ext uri="{FF2B5EF4-FFF2-40B4-BE49-F238E27FC236}">
                <a16:creationId xmlns:a16="http://schemas.microsoft.com/office/drawing/2014/main" id="{C80F18E1-C519-904A-8380-F9767F997983}"/>
              </a:ext>
              <a:ext uri="{C183D7F6-B498-43B3-948B-1728B52AA6E4}">
                <adec:decorative xmlns:adec="http://schemas.microsoft.com/office/drawing/2017/decorative" val="1"/>
              </a:ext>
            </a:extLst>
          </p:cNvPr>
          <p:cNvCxnSpPr/>
          <p:nvPr/>
        </p:nvCxnSpPr>
        <p:spPr>
          <a:xfrm>
            <a:off x="5345906" y="0"/>
            <a:ext cx="0" cy="75596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kstiruutu 1">
            <a:extLst>
              <a:ext uri="{FF2B5EF4-FFF2-40B4-BE49-F238E27FC236}">
                <a16:creationId xmlns:a16="http://schemas.microsoft.com/office/drawing/2014/main" id="{0D5F1BDE-2580-EE4F-B291-921FCA96FE3F}"/>
              </a:ext>
            </a:extLst>
          </p:cNvPr>
          <p:cNvSpPr txBox="1"/>
          <p:nvPr/>
        </p:nvSpPr>
        <p:spPr>
          <a:xfrm>
            <a:off x="690309" y="1702438"/>
            <a:ext cx="2186489" cy="2970044"/>
          </a:xfrm>
          <a:prstGeom prst="rect">
            <a:avLst/>
          </a:prstGeom>
          <a:noFill/>
        </p:spPr>
        <p:txBody>
          <a:bodyPr wrap="square" rtlCol="0">
            <a:spAutoFit/>
          </a:bodyPr>
          <a:lstStyle/>
          <a:p>
            <a:pPr fontAlgn="base"/>
            <a:r>
              <a:rPr lang="fi-FI" sz="11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Koulussa syödään joka päivä koulun tarjoama ruoka. </a:t>
            </a:r>
            <a:r>
              <a:rPr lang="fi-FI" sz="1100">
                <a:solidFill>
                  <a:schemeClr val="bg1"/>
                </a:solidFill>
                <a:latin typeface="Open Sans" panose="020B0606030504020204" pitchFamily="34" charset="0"/>
                <a:ea typeface="Open Sans" panose="020B0606030504020204" pitchFamily="34" charset="0"/>
                <a:cs typeface="Open Sans" panose="020B0606030504020204" pitchFamily="34" charset="0"/>
              </a:rPr>
              <a:t>Oppilaat syövät kouluravintolassa. </a:t>
            </a:r>
          </a:p>
          <a:p>
            <a:pPr fontAlgn="base"/>
            <a:endParaRPr lang="fi-FI" sz="11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fontAlgn="base"/>
            <a:r>
              <a:rPr lang="fi-FI" sz="1100">
                <a:solidFill>
                  <a:schemeClr val="bg1"/>
                </a:solidFill>
                <a:latin typeface="Open Sans" panose="020B0606030504020204" pitchFamily="34" charset="0"/>
                <a:ea typeface="Open Sans" panose="020B0606030504020204" pitchFamily="34" charset="0"/>
                <a:cs typeface="Open Sans" panose="020B0606030504020204" pitchFamily="34" charset="0"/>
              </a:rPr>
              <a:t>Jokainen ottaa itse ruokaa. Joka päivä on myös kasvisruokaa, sianliha on merkitty kuvalla. Ruokalassa on muutenkin merkitty tarkasti mitä ruoat sisältävät. Ruoka-aineallergiat ja muut ruokavaliot huoltajat ilmoittavat omalle opettajalle. </a:t>
            </a:r>
          </a:p>
          <a:p>
            <a:pPr fontAlgn="base"/>
            <a:endParaRPr lang="fi-FI" sz="11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fontAlgn="base"/>
            <a:r>
              <a:rPr lang="fi-FI" sz="11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On tärkeää, että lapsi syö koulussa.</a:t>
            </a:r>
            <a:endParaRPr lang="fi-FI" sz="1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kstiruutu 2">
            <a:extLst>
              <a:ext uri="{FF2B5EF4-FFF2-40B4-BE49-F238E27FC236}">
                <a16:creationId xmlns:a16="http://schemas.microsoft.com/office/drawing/2014/main" id="{C59D2161-23B9-AB4F-9DBA-2CC3B9ABC35B}"/>
              </a:ext>
            </a:extLst>
          </p:cNvPr>
          <p:cNvSpPr txBox="1"/>
          <p:nvPr/>
        </p:nvSpPr>
        <p:spPr>
          <a:xfrm>
            <a:off x="2663593" y="5553494"/>
            <a:ext cx="1946109" cy="938719"/>
          </a:xfrm>
          <a:prstGeom prst="rect">
            <a:avLst/>
          </a:prstGeom>
          <a:noFill/>
        </p:spPr>
        <p:txBody>
          <a:bodyPr wrap="square" rtlCol="0">
            <a:spAutoFit/>
          </a:bodyPr>
          <a:lstStyle/>
          <a:p>
            <a:r>
              <a:rPr lang="fi-FI" sz="11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Koulussa ulkoillaan joka päivä ja missä tahansa säässä. </a:t>
            </a:r>
            <a:r>
              <a:rPr lang="fi-FI" sz="1100">
                <a:solidFill>
                  <a:schemeClr val="bg1"/>
                </a:solidFill>
                <a:latin typeface="Open Sans" panose="020B0606030504020204" pitchFamily="34" charset="0"/>
                <a:ea typeface="Open Sans" panose="020B0606030504020204" pitchFamily="34" charset="0"/>
                <a:cs typeface="Open Sans" panose="020B0606030504020204" pitchFamily="34" charset="0"/>
              </a:rPr>
              <a:t>Oppilaalla pitää olla lämpimät vaatteet ja</a:t>
            </a:r>
          </a:p>
          <a:p>
            <a:r>
              <a:rPr lang="fi-FI" sz="1100">
                <a:solidFill>
                  <a:schemeClr val="bg1"/>
                </a:solidFill>
                <a:latin typeface="Open Sans" panose="020B0606030504020204" pitchFamily="34" charset="0"/>
                <a:ea typeface="Open Sans" panose="020B0606030504020204" pitchFamily="34" charset="0"/>
                <a:cs typeface="Open Sans" panose="020B0606030504020204" pitchFamily="34" charset="0"/>
              </a:rPr>
              <a:t>säähän sopivat kengät.</a:t>
            </a:r>
          </a:p>
        </p:txBody>
      </p:sp>
      <p:pic>
        <p:nvPicPr>
          <p:cNvPr id="26" name="Kuva 25">
            <a:extLst>
              <a:ext uri="{FF2B5EF4-FFF2-40B4-BE49-F238E27FC236}">
                <a16:creationId xmlns:a16="http://schemas.microsoft.com/office/drawing/2014/main" id="{A02E309A-9AE4-05D3-A149-97A1D55D358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rot="4615880" flipV="1">
            <a:off x="10922175" y="3413335"/>
            <a:ext cx="1588312" cy="1415494"/>
          </a:xfrm>
          <a:prstGeom prst="rect">
            <a:avLst/>
          </a:prstGeom>
        </p:spPr>
      </p:pic>
      <p:pic>
        <p:nvPicPr>
          <p:cNvPr id="27" name="Kuva 26">
            <a:extLst>
              <a:ext uri="{FF2B5EF4-FFF2-40B4-BE49-F238E27FC236}">
                <a16:creationId xmlns:a16="http://schemas.microsoft.com/office/drawing/2014/main" id="{59E5F31F-D463-FA7F-F4DE-325F1A62425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17267590">
            <a:off x="11721449" y="1853238"/>
            <a:ext cx="1033360" cy="1789243"/>
          </a:xfrm>
          <a:prstGeom prst="rect">
            <a:avLst/>
          </a:prstGeom>
        </p:spPr>
      </p:pic>
      <p:pic>
        <p:nvPicPr>
          <p:cNvPr id="28" name="Kuva 27">
            <a:extLst>
              <a:ext uri="{FF2B5EF4-FFF2-40B4-BE49-F238E27FC236}">
                <a16:creationId xmlns:a16="http://schemas.microsoft.com/office/drawing/2014/main" id="{7163FDE9-C2CD-FC42-0484-B6BB0CF52E5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3506803">
            <a:off x="11383650" y="746943"/>
            <a:ext cx="1454357" cy="1559607"/>
          </a:xfrm>
          <a:prstGeom prst="rect">
            <a:avLst/>
          </a:prstGeom>
        </p:spPr>
      </p:pic>
      <p:pic>
        <p:nvPicPr>
          <p:cNvPr id="29" name="Kuva 28">
            <a:extLst>
              <a:ext uri="{FF2B5EF4-FFF2-40B4-BE49-F238E27FC236}">
                <a16:creationId xmlns:a16="http://schemas.microsoft.com/office/drawing/2014/main" id="{EE15C8D8-A013-DB1D-572D-C3C9D1ECA47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19685743" flipH="1">
            <a:off x="11031465" y="3749237"/>
            <a:ext cx="1559617" cy="1052496"/>
          </a:xfrm>
          <a:prstGeom prst="rect">
            <a:avLst/>
          </a:prstGeom>
        </p:spPr>
      </p:pic>
      <p:pic>
        <p:nvPicPr>
          <p:cNvPr id="30" name="Kuva 29">
            <a:extLst>
              <a:ext uri="{FF2B5EF4-FFF2-40B4-BE49-F238E27FC236}">
                <a16:creationId xmlns:a16="http://schemas.microsoft.com/office/drawing/2014/main" id="{DF20220F-B69A-284C-6A9D-E01135D4A80D}"/>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2110828" y="5005196"/>
            <a:ext cx="1329971" cy="1779674"/>
          </a:xfrm>
          <a:prstGeom prst="rect">
            <a:avLst/>
          </a:prstGeom>
        </p:spPr>
      </p:pic>
      <p:pic>
        <p:nvPicPr>
          <p:cNvPr id="32" name="Kuva 31">
            <a:extLst>
              <a:ext uri="{FF2B5EF4-FFF2-40B4-BE49-F238E27FC236}">
                <a16:creationId xmlns:a16="http://schemas.microsoft.com/office/drawing/2014/main" id="{F92678CB-A145-0B2D-CD55-159B10223D08}"/>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rot="8462927">
            <a:off x="10630662" y="3521962"/>
            <a:ext cx="1779674" cy="1368244"/>
          </a:xfrm>
          <a:prstGeom prst="rect">
            <a:avLst/>
          </a:prstGeom>
        </p:spPr>
      </p:pic>
      <p:pic>
        <p:nvPicPr>
          <p:cNvPr id="33" name="Kuva 32">
            <a:extLst>
              <a:ext uri="{FF2B5EF4-FFF2-40B4-BE49-F238E27FC236}">
                <a16:creationId xmlns:a16="http://schemas.microsoft.com/office/drawing/2014/main" id="{B4AFEBAD-CE2A-94B0-9B88-44CDDB545DA2}"/>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rot="13029150">
            <a:off x="11219760" y="1494266"/>
            <a:ext cx="841997" cy="918542"/>
          </a:xfrm>
          <a:prstGeom prst="rect">
            <a:avLst/>
          </a:prstGeom>
        </p:spPr>
      </p:pic>
      <p:sp>
        <p:nvSpPr>
          <p:cNvPr id="8" name="Tekstiruutu 7">
            <a:extLst>
              <a:ext uri="{FF2B5EF4-FFF2-40B4-BE49-F238E27FC236}">
                <a16:creationId xmlns:a16="http://schemas.microsoft.com/office/drawing/2014/main" id="{8AEEBDE5-A265-8673-4A2F-5A2AC2BAA029}"/>
              </a:ext>
            </a:extLst>
          </p:cNvPr>
          <p:cNvSpPr txBox="1"/>
          <p:nvPr/>
        </p:nvSpPr>
        <p:spPr>
          <a:xfrm>
            <a:off x="0" y="370435"/>
            <a:ext cx="5345906" cy="954107"/>
          </a:xfrm>
          <a:prstGeom prst="rect">
            <a:avLst/>
          </a:prstGeom>
          <a:noFill/>
        </p:spPr>
        <p:txBody>
          <a:bodyPr wrap="square" rtlCol="0">
            <a:spAutoFit/>
          </a:bodyPr>
          <a:lstStyle/>
          <a:p>
            <a:pPr algn="ctr"/>
            <a:r>
              <a:rPr lang="fi-FI" sz="2800" b="1">
                <a:latin typeface="Open Sans Extrabold" panose="020B0606030504020204" pitchFamily="34" charset="0"/>
                <a:ea typeface="Open Sans Extrabold" panose="020B0606030504020204" pitchFamily="34" charset="0"/>
                <a:cs typeface="Open Sans Extrabold" panose="020B0606030504020204" pitchFamily="34" charset="0"/>
              </a:rPr>
              <a:t>Ruokailu ja </a:t>
            </a:r>
          </a:p>
          <a:p>
            <a:pPr algn="ctr"/>
            <a:r>
              <a:rPr lang="fi-FI" sz="2800" b="1">
                <a:latin typeface="Open Sans Extrabold" panose="020B0606030504020204" pitchFamily="34" charset="0"/>
                <a:ea typeface="Open Sans Extrabold" panose="020B0606030504020204" pitchFamily="34" charset="0"/>
                <a:cs typeface="Open Sans Extrabold" panose="020B0606030504020204" pitchFamily="34" charset="0"/>
              </a:rPr>
              <a:t>pukeutuminen koulussa</a:t>
            </a:r>
          </a:p>
        </p:txBody>
      </p:sp>
      <p:pic>
        <p:nvPicPr>
          <p:cNvPr id="31" name="Kuva 30">
            <a:extLst>
              <a:ext uri="{FF2B5EF4-FFF2-40B4-BE49-F238E27FC236}">
                <a16:creationId xmlns:a16="http://schemas.microsoft.com/office/drawing/2014/main" id="{1BCE3498-1453-C06D-2209-9FA6F3A5E7C3}"/>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rot="5400000" flipV="1">
            <a:off x="1706732" y="5448505"/>
            <a:ext cx="775019" cy="984997"/>
          </a:xfrm>
          <a:prstGeom prst="rect">
            <a:avLst/>
          </a:prstGeom>
        </p:spPr>
      </p:pic>
      <p:sp>
        <p:nvSpPr>
          <p:cNvPr id="41" name="Pyöristetty suorakulmio 40">
            <a:extLst>
              <a:ext uri="{FF2B5EF4-FFF2-40B4-BE49-F238E27FC236}">
                <a16:creationId xmlns:a16="http://schemas.microsoft.com/office/drawing/2014/main" id="{E24A676F-C736-4F82-E6DB-F564D9325888}"/>
              </a:ext>
              <a:ext uri="{C183D7F6-B498-43B3-948B-1728B52AA6E4}">
                <adec:decorative xmlns:adec="http://schemas.microsoft.com/office/drawing/2017/decorative" val="1"/>
              </a:ext>
            </a:extLst>
          </p:cNvPr>
          <p:cNvSpPr/>
          <p:nvPr/>
        </p:nvSpPr>
        <p:spPr>
          <a:xfrm>
            <a:off x="3039421" y="1721501"/>
            <a:ext cx="1911270" cy="1345718"/>
          </a:xfrm>
          <a:prstGeom prst="roundRect">
            <a:avLst/>
          </a:prstGeom>
          <a:blipFill dpi="0" rotWithShape="1">
            <a:blip r:embed="rId10">
              <a:extLst>
                <a:ext uri="{28A0092B-C50C-407E-A947-70E740481C1C}">
                  <a14:useLocalDpi xmlns:a14="http://schemas.microsoft.com/office/drawing/2010/main" val="0"/>
                </a:ext>
              </a:extLst>
            </a:blip>
            <a:srcRect/>
            <a:stretch>
              <a:fillRect/>
            </a:stretch>
          </a:blipFill>
          <a:ln w="76200">
            <a:solidFill>
              <a:srgbClr val="28B8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9" name="Kuva 8">
            <a:extLst>
              <a:ext uri="{FF2B5EF4-FFF2-40B4-BE49-F238E27FC236}">
                <a16:creationId xmlns:a16="http://schemas.microsoft.com/office/drawing/2014/main" id="{B804E918-25F1-2DC9-D8E7-41FA5A03A1D8}"/>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45605" y="5849421"/>
            <a:ext cx="914400" cy="914400"/>
          </a:xfrm>
          <a:prstGeom prst="rect">
            <a:avLst/>
          </a:prstGeom>
        </p:spPr>
      </p:pic>
      <p:pic>
        <p:nvPicPr>
          <p:cNvPr id="11" name="Kuva 10">
            <a:extLst>
              <a:ext uri="{FF2B5EF4-FFF2-40B4-BE49-F238E27FC236}">
                <a16:creationId xmlns:a16="http://schemas.microsoft.com/office/drawing/2014/main" id="{9488D6B1-FBD1-6D22-FB0E-559F87FD9DFF}"/>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00417" y="5115989"/>
            <a:ext cx="914400" cy="914400"/>
          </a:xfrm>
          <a:prstGeom prst="rect">
            <a:avLst/>
          </a:prstGeom>
        </p:spPr>
      </p:pic>
      <p:sp>
        <p:nvSpPr>
          <p:cNvPr id="46" name="Tekstiruutu 45">
            <a:extLst>
              <a:ext uri="{FF2B5EF4-FFF2-40B4-BE49-F238E27FC236}">
                <a16:creationId xmlns:a16="http://schemas.microsoft.com/office/drawing/2014/main" id="{C9E5DD09-8E57-AA06-67F4-565BB729B7DE}"/>
              </a:ext>
            </a:extLst>
          </p:cNvPr>
          <p:cNvSpPr txBox="1"/>
          <p:nvPr/>
        </p:nvSpPr>
        <p:spPr>
          <a:xfrm>
            <a:off x="5338916" y="354602"/>
            <a:ext cx="5345906" cy="523220"/>
          </a:xfrm>
          <a:prstGeom prst="rect">
            <a:avLst/>
          </a:prstGeom>
          <a:noFill/>
        </p:spPr>
        <p:txBody>
          <a:bodyPr wrap="square" rtlCol="0">
            <a:spAutoFit/>
          </a:bodyPr>
          <a:lstStyle/>
          <a:p>
            <a:pPr algn="ctr"/>
            <a:r>
              <a:rPr lang="fi-FI" sz="2800" b="1">
                <a:latin typeface="Open Sans Extrabold" panose="020B0606030504020204" pitchFamily="34" charset="0"/>
                <a:ea typeface="Open Sans Extrabold" panose="020B0606030504020204" pitchFamily="34" charset="0"/>
                <a:cs typeface="Open Sans Extrabold" panose="020B0606030504020204" pitchFamily="34" charset="0"/>
              </a:rPr>
              <a:t>Viestintä</a:t>
            </a:r>
          </a:p>
        </p:txBody>
      </p:sp>
      <p:sp>
        <p:nvSpPr>
          <p:cNvPr id="47" name="Tekstiruutu 46">
            <a:extLst>
              <a:ext uri="{FF2B5EF4-FFF2-40B4-BE49-F238E27FC236}">
                <a16:creationId xmlns:a16="http://schemas.microsoft.com/office/drawing/2014/main" id="{0F91BE6C-2BCB-3F25-F0EC-C05B0A4CE354}"/>
              </a:ext>
            </a:extLst>
          </p:cNvPr>
          <p:cNvSpPr txBox="1"/>
          <p:nvPr/>
        </p:nvSpPr>
        <p:spPr>
          <a:xfrm>
            <a:off x="6189856" y="4809440"/>
            <a:ext cx="3801276" cy="1954381"/>
          </a:xfrm>
          <a:prstGeom prst="rect">
            <a:avLst/>
          </a:prstGeom>
          <a:noFill/>
        </p:spPr>
        <p:txBody>
          <a:bodyPr wrap="square" rtlCol="0">
            <a:spAutoFit/>
          </a:bodyPr>
          <a:lstStyle/>
          <a:p>
            <a:pPr fontAlgn="base"/>
            <a:r>
              <a:rPr lang="fi-FI" sz="11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Koulun ja kodin välinen viestintä tapahtuu Wilma-järjestelmässä. </a:t>
            </a:r>
          </a:p>
          <a:p>
            <a:pPr fontAlgn="base"/>
            <a:endParaRPr lang="fi-FI" sz="11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fontAlgn="base"/>
            <a:r>
              <a:rPr lang="fi-FI" sz="1100">
                <a:solidFill>
                  <a:schemeClr val="bg1"/>
                </a:solidFill>
                <a:latin typeface="Open Sans" panose="020B0606030504020204" pitchFamily="34" charset="0"/>
                <a:ea typeface="Open Sans" panose="020B0606030504020204" pitchFamily="34" charset="0"/>
                <a:cs typeface="Open Sans" panose="020B0606030504020204" pitchFamily="34" charset="0"/>
              </a:rPr>
              <a:t>Wilmassa opettaja ja huoltaja voivat kirjoittaa viestejä, opettaja voi ilmoittaa kotitehtäviä tai huoltaja voi ilmoittaa oppilaan koulusta poissaolosta. Poissaolon voi ilmoittaa myös puhelimella. </a:t>
            </a:r>
          </a:p>
          <a:p>
            <a:pPr fontAlgn="base"/>
            <a:endParaRPr lang="fi-FI" sz="11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fontAlgn="base"/>
            <a:r>
              <a:rPr lang="fi-FI" sz="1100">
                <a:solidFill>
                  <a:schemeClr val="bg1"/>
                </a:solidFill>
                <a:latin typeface="Open Sans" panose="020B0606030504020204" pitchFamily="34" charset="0"/>
                <a:ea typeface="Open Sans" panose="020B0606030504020204" pitchFamily="34" charset="0"/>
                <a:cs typeface="Open Sans" panose="020B0606030504020204" pitchFamily="34" charset="0"/>
              </a:rPr>
              <a:t>Wilmaan huoltaja merkitsee saako oppilaasta ottaa koulussa valokuvia sekä saako oppilas viedä </a:t>
            </a:r>
            <a:r>
              <a:rPr lang="fi-FI" sz="1100" err="1">
                <a:solidFill>
                  <a:schemeClr val="bg1"/>
                </a:solidFill>
                <a:latin typeface="Open Sans" panose="020B0606030504020204" pitchFamily="34" charset="0"/>
                <a:ea typeface="Open Sans" panose="020B0606030504020204" pitchFamily="34" charset="0"/>
                <a:cs typeface="Open Sans" panose="020B0606030504020204" pitchFamily="34" charset="0"/>
              </a:rPr>
              <a:t>IPadin</a:t>
            </a:r>
            <a:r>
              <a:rPr lang="fi-FI" sz="1100">
                <a:solidFill>
                  <a:schemeClr val="bg1"/>
                </a:solidFill>
                <a:latin typeface="Open Sans" panose="020B0606030504020204" pitchFamily="34" charset="0"/>
                <a:ea typeface="Open Sans" panose="020B0606030504020204" pitchFamily="34" charset="0"/>
                <a:cs typeface="Open Sans" panose="020B0606030504020204" pitchFamily="34" charset="0"/>
              </a:rPr>
              <a:t> kotiin.</a:t>
            </a:r>
          </a:p>
        </p:txBody>
      </p:sp>
      <p:sp>
        <p:nvSpPr>
          <p:cNvPr id="48" name="Pyöristetty suorakulmio 47">
            <a:extLst>
              <a:ext uri="{FF2B5EF4-FFF2-40B4-BE49-F238E27FC236}">
                <a16:creationId xmlns:a16="http://schemas.microsoft.com/office/drawing/2014/main" id="{B3CC11BB-5973-B8BA-EB73-7DC8990A2D91}"/>
              </a:ext>
              <a:ext uri="{C183D7F6-B498-43B3-948B-1728B52AA6E4}">
                <adec:decorative xmlns:adec="http://schemas.microsoft.com/office/drawing/2017/decorative" val="1"/>
              </a:ext>
            </a:extLst>
          </p:cNvPr>
          <p:cNvSpPr/>
          <p:nvPr/>
        </p:nvSpPr>
        <p:spPr>
          <a:xfrm>
            <a:off x="3030455" y="3265767"/>
            <a:ext cx="1911270" cy="1345718"/>
          </a:xfrm>
          <a:prstGeom prst="roundRect">
            <a:avLst/>
          </a:prstGeom>
          <a:blipFill dpi="0" rotWithShape="1">
            <a:blip r:embed="rId15">
              <a:extLst>
                <a:ext uri="{28A0092B-C50C-407E-A947-70E740481C1C}">
                  <a14:useLocalDpi xmlns:a14="http://schemas.microsoft.com/office/drawing/2010/main" val="0"/>
                </a:ext>
              </a:extLst>
            </a:blip>
            <a:srcRect/>
            <a:stretch>
              <a:fillRect/>
            </a:stretch>
          </a:blipFill>
          <a:ln w="76200">
            <a:solidFill>
              <a:srgbClr val="28B8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49" name="Kuva 48" descr="Kuva Wilman kirjautumissivusta.">
            <a:extLst>
              <a:ext uri="{FF2B5EF4-FFF2-40B4-BE49-F238E27FC236}">
                <a16:creationId xmlns:a16="http://schemas.microsoft.com/office/drawing/2014/main" id="{9C441C5C-A4AF-4414-92BA-54F7640A66E3}"/>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154156" y="1241941"/>
            <a:ext cx="2198449" cy="1481146"/>
          </a:xfrm>
          <a:prstGeom prst="roundRect">
            <a:avLst>
              <a:gd name="adj" fmla="val 8594"/>
            </a:avLst>
          </a:prstGeom>
          <a:solidFill>
            <a:srgbClr val="FFFFFF">
              <a:shade val="85000"/>
            </a:srgbClr>
          </a:solidFill>
          <a:ln w="76200">
            <a:solidFill>
              <a:srgbClr val="28B8CE"/>
            </a:solidFill>
          </a:ln>
          <a:effectLst/>
        </p:spPr>
      </p:pic>
      <p:pic>
        <p:nvPicPr>
          <p:cNvPr id="50" name="Kuva 49" descr="Kuva Wilma-järjestelmästä.">
            <a:extLst>
              <a:ext uri="{FF2B5EF4-FFF2-40B4-BE49-F238E27FC236}">
                <a16:creationId xmlns:a16="http://schemas.microsoft.com/office/drawing/2014/main" id="{B2E7CDE8-D1C5-EF5B-6C82-2E723B25BE0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555293" y="2703718"/>
            <a:ext cx="3321685" cy="1762125"/>
          </a:xfrm>
          <a:prstGeom prst="roundRect">
            <a:avLst>
              <a:gd name="adj" fmla="val 8594"/>
            </a:avLst>
          </a:prstGeom>
          <a:solidFill>
            <a:srgbClr val="FFFFFF">
              <a:shade val="85000"/>
            </a:srgbClr>
          </a:solidFill>
          <a:ln w="76200">
            <a:solidFill>
              <a:srgbClr val="28B8CE"/>
            </a:solidFill>
          </a:ln>
          <a:effectLst/>
        </p:spPr>
      </p:pic>
    </p:spTree>
    <p:extLst>
      <p:ext uri="{BB962C8B-B14F-4D97-AF65-F5344CB8AC3E}">
        <p14:creationId xmlns:p14="http://schemas.microsoft.com/office/powerpoint/2010/main" val="2484085734"/>
      </p:ext>
    </p:extLst>
  </p:cSld>
  <p:clrMapOvr>
    <a:masterClrMapping/>
  </p:clrMapOvr>
</p:sld>
</file>

<file path=ppt/theme/theme1.xml><?xml version="1.0" encoding="utf-8"?>
<a:theme xmlns:a="http://schemas.openxmlformats.org/drawingml/2006/main" name="Office-teema">
  <a:themeElements>
    <a:clrScheme name="Office-te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te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3402491-d79c-47f3-b88d-62077c851b72">
      <Terms xmlns="http://schemas.microsoft.com/office/infopath/2007/PartnerControls"/>
    </lcf76f155ced4ddcb4097134ff3c332f>
    <TaxCatchAll xmlns="ebf255c1-f3de-4e45-bcb8-e06622cb631e" xsi:nil="true"/>
    <SharedWithUsers xmlns="ebf255c1-f3de-4e45-bcb8-e06622cb631e">
      <UserInfo>
        <DisplayName>Anna Keijonen</DisplayName>
        <AccountId>13</AccountId>
        <AccountType/>
      </UserInfo>
      <UserInfo>
        <DisplayName>Vappu Wiren</DisplayName>
        <AccountId>12</AccountId>
        <AccountType/>
      </UserInfo>
      <UserInfo>
        <DisplayName>Lea Räisänen</DisplayName>
        <AccountId>10</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C2FAA04B985884DB520A34CC739E2BA" ma:contentTypeVersion="15" ma:contentTypeDescription="Create a new document." ma:contentTypeScope="" ma:versionID="76744a198f02224f39bb1730a989b551">
  <xsd:schema xmlns:xsd="http://www.w3.org/2001/XMLSchema" xmlns:xs="http://www.w3.org/2001/XMLSchema" xmlns:p="http://schemas.microsoft.com/office/2006/metadata/properties" xmlns:ns2="83402491-d79c-47f3-b88d-62077c851b72" xmlns:ns3="ebf255c1-f3de-4e45-bcb8-e06622cb631e" targetNamespace="http://schemas.microsoft.com/office/2006/metadata/properties" ma:root="true" ma:fieldsID="b00211b0364bb969597d7770e85b87e9" ns2:_="" ns3:_="">
    <xsd:import namespace="83402491-d79c-47f3-b88d-62077c851b72"/>
    <xsd:import namespace="ebf255c1-f3de-4e45-bcb8-e06622cb631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AutoKeyPoints" minOccurs="0"/>
                <xsd:element ref="ns2:MediaServiceKeyPoint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402491-d79c-47f3-b88d-62077c851b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5ba83825-fb8d-42b2-af4d-523da4d0f30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bf255c1-f3de-4e45-bcb8-e06622cb631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82beb4d2-aba6-4e2f-adee-8658bf165c64}" ma:internalName="TaxCatchAll" ma:showField="CatchAllData" ma:web="ebf255c1-f3de-4e45-bcb8-e06622cb63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B1C318A-F707-4AB1-ADD3-DE693BA4A5A4}">
  <ds:schemaRefs>
    <ds:schemaRef ds:uri="http://schemas.microsoft.com/office/2006/documentManagement/types"/>
    <ds:schemaRef ds:uri="http://schemas.microsoft.com/office/2006/metadata/properties"/>
    <ds:schemaRef ds:uri="http://purl.org/dc/terms/"/>
    <ds:schemaRef ds:uri="http://purl.org/dc/elements/1.1/"/>
    <ds:schemaRef ds:uri="83402491-d79c-47f3-b88d-62077c851b72"/>
    <ds:schemaRef ds:uri="http://schemas.microsoft.com/office/infopath/2007/PartnerControls"/>
    <ds:schemaRef ds:uri="http://schemas.openxmlformats.org/package/2006/metadata/core-properties"/>
    <ds:schemaRef ds:uri="ebf255c1-f3de-4e45-bcb8-e06622cb631e"/>
    <ds:schemaRef ds:uri="http://www.w3.org/XML/1998/namespace"/>
    <ds:schemaRef ds:uri="http://purl.org/dc/dcmitype/"/>
  </ds:schemaRefs>
</ds:datastoreItem>
</file>

<file path=customXml/itemProps2.xml><?xml version="1.0" encoding="utf-8"?>
<ds:datastoreItem xmlns:ds="http://schemas.openxmlformats.org/officeDocument/2006/customXml" ds:itemID="{1A9D8BA0-FB77-43BB-88F6-DA97A5617926}">
  <ds:schemaRefs>
    <ds:schemaRef ds:uri="http://schemas.microsoft.com/sharepoint/v3/contenttype/forms"/>
  </ds:schemaRefs>
</ds:datastoreItem>
</file>

<file path=customXml/itemProps3.xml><?xml version="1.0" encoding="utf-8"?>
<ds:datastoreItem xmlns:ds="http://schemas.openxmlformats.org/officeDocument/2006/customXml" ds:itemID="{8B6BA822-49C7-4FC7-A3F6-797B5307C61C}">
  <ds:schemaRefs>
    <ds:schemaRef ds:uri="83402491-d79c-47f3-b88d-62077c851b72"/>
    <ds:schemaRef ds:uri="ebf255c1-f3de-4e45-bcb8-e06622cb631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801</Words>
  <Application>Microsoft Macintosh PowerPoint</Application>
  <PresentationFormat>Mukautettu</PresentationFormat>
  <Paragraphs>87</Paragraphs>
  <Slides>8</Slides>
  <Notes>2</Notes>
  <HiddenSlides>0</HiddenSlides>
  <MMClips>0</MMClips>
  <ScaleCrop>false</ScaleCrop>
  <HeadingPairs>
    <vt:vector size="6" baseType="variant">
      <vt:variant>
        <vt:lpstr>Käytetyt fontit</vt:lpstr>
      </vt:variant>
      <vt:variant>
        <vt:i4>5</vt:i4>
      </vt:variant>
      <vt:variant>
        <vt:lpstr>Teema</vt:lpstr>
      </vt:variant>
      <vt:variant>
        <vt:i4>1</vt:i4>
      </vt:variant>
      <vt:variant>
        <vt:lpstr>Dian otsikot</vt:lpstr>
      </vt:variant>
      <vt:variant>
        <vt:i4>8</vt:i4>
      </vt:variant>
    </vt:vector>
  </HeadingPairs>
  <TitlesOfParts>
    <vt:vector size="14" baseType="lpstr">
      <vt:lpstr>Arial</vt:lpstr>
      <vt:lpstr>Calibri</vt:lpstr>
      <vt:lpstr>Calibri Light</vt:lpstr>
      <vt:lpstr>Open Sans</vt:lpstr>
      <vt:lpstr>Open Sans Extrabold</vt:lpstr>
      <vt:lpstr>Office-teema</vt:lpstr>
      <vt:lpstr>PowerPoint-esitys</vt:lpstr>
      <vt:lpstr>PowerPoint-esitys</vt:lpstr>
      <vt:lpstr>PowerPoint-esitys</vt:lpstr>
      <vt:lpstr>PowerPoint-esitys</vt:lpstr>
      <vt:lpstr>PowerPoint-esitys</vt:lpstr>
      <vt:lpstr>PowerPoint-esitys</vt:lpstr>
      <vt:lpstr>PowerPoint-esitys</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Bettiina Lievonen</dc:creator>
  <cp:lastModifiedBy>Lea Räisänen</cp:lastModifiedBy>
  <cp:revision>1</cp:revision>
  <dcterms:created xsi:type="dcterms:W3CDTF">2022-04-05T10:11:55Z</dcterms:created>
  <dcterms:modified xsi:type="dcterms:W3CDTF">2022-06-09T07:41:56Z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0x0101006C2FAA04B985884DB520A34CC739E2BA</vt:lpwstr>
  </property>
  <property fmtid="{D5CDD505-2E9C-101B-9397-08002B2CF9AE}" pid="3" name="MediaServiceImageTags">
    <vt:lpwstr/>
  </property>
</Properties>
</file>