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3F297-8031-6A4C-4D35-D4A7C4CD8581}" v="605" dt="2021-06-01T09:40:40.725"/>
    <p1510:client id="{0ABE0A13-9A3F-68AB-DE5F-BC534C1A2F29}" v="132" dt="2022-03-17T13:07:56.710"/>
    <p1510:client id="{146C8E0C-0BF8-C47D-C7B4-1F4A71C529E2}" v="297" dt="2022-03-30T03:56:23.393"/>
    <p1510:client id="{49E1320D-338F-04ED-031A-2130DF93F46D}" v="220" dt="2021-05-26T06:54:06.168"/>
    <p1510:client id="{6305A2EB-6CFA-F985-DCEC-B71B5D530900}" v="66" dt="2021-05-25T07:42:08.032"/>
    <p1510:client id="{68536B4C-6971-B86C-869C-4B2E35DC6876}" v="713" dt="2021-05-26T10:45:22.950"/>
    <p1510:client id="{77B9B0AF-C825-4D57-9564-654F24965C9C}" v="2290" dt="2021-05-24T15:43:17.217"/>
    <p1510:client id="{8C921E06-E23C-2FF1-CBC6-8015947E8A9D}" v="1103" dt="2021-05-25T09:15:51.893"/>
    <p1510:client id="{91E870C9-55AE-C346-6DD3-64BF4D0E1BBF}" v="1125" dt="2022-03-28T14:52:15.764"/>
    <p1510:client id="{9EEA363F-E1B2-6D99-D779-58D54A844BCC}" v="224" dt="2022-04-01T05:58:06.421"/>
    <p1510:client id="{9F627281-192B-84D9-6B4C-51C02916BA9F}" v="46" dt="2021-09-13T10:02:03.242"/>
    <p1510:client id="{B74BDC0D-92A4-F5C6-6033-A68F98F01E5D}" v="3" dt="2021-11-11T11:19:09.248"/>
    <p1510:client id="{CD1689D5-D6F4-79B6-08DD-D65BBF4B3C19}" v="49" dt="2022-03-31T10:16:50.877"/>
    <p1510:client id="{D1D46CDF-7547-3329-7FDA-78FF98C5BF4C}" v="90" dt="2021-08-23T11:05:03.118"/>
    <p1510:client id="{D2173794-584A-12C4-70CC-6C4C5304473E}" v="2" dt="2022-04-05T10:11:21.269"/>
    <p1510:client id="{E718F19F-F75B-8D02-8CAE-2642B8DA6355}" v="82" dt="2022-03-31T10:04:35.861"/>
    <p1510:client id="{EAA5904D-FF57-0EEC-70E8-1AAAAA5EA390}" v="61" dt="2022-04-04T11:05:15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Thursday, June 9,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2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7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Thursday, June 9,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5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7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9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4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1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7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Thursday, June 9,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4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Thursday, June 9,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14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4E3E963-7ADC-4469-A079-F78B0BC6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64DEA4-D6B8-4DEF-B1D0-6D5672FA8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480000" y="1554630"/>
            <a:ext cx="5015638" cy="196977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i-FI" sz="4800" err="1">
                <a:ea typeface="Meiryo"/>
              </a:rPr>
              <a:t>Inklua</a:t>
            </a:r>
            <a:r>
              <a:rPr lang="fi-FI" sz="4800">
                <a:ea typeface="Meiryo"/>
              </a:rPr>
              <a:t> alkuun</a:t>
            </a:r>
            <a:br>
              <a:rPr lang="fi-FI" sz="4800">
                <a:ea typeface="Meiryo"/>
              </a:rPr>
            </a:br>
            <a:r>
              <a:rPr lang="fi-FI" sz="4800">
                <a:ea typeface="Meiryo"/>
              </a:rPr>
              <a:t>-hanke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480000" y="3830399"/>
            <a:ext cx="5015638" cy="993670"/>
          </a:xfrm>
        </p:spPr>
        <p:txBody>
          <a:bodyPr>
            <a:normAutofit/>
          </a:bodyPr>
          <a:lstStyle/>
          <a:p>
            <a:r>
              <a:rPr lang="fi-FI">
                <a:solidFill>
                  <a:schemeClr val="tx2">
                    <a:lumMod val="90000"/>
                  </a:schemeClr>
                </a:solidFill>
                <a:ea typeface="Meiryo"/>
              </a:rPr>
              <a:t>Pataluodon koulun malli</a:t>
            </a:r>
            <a:endParaRPr lang="fi-FI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4" name="Picture 3" descr="A pink carnation flower">
            <a:extLst>
              <a:ext uri="{FF2B5EF4-FFF2-40B4-BE49-F238E27FC236}">
                <a16:creationId xmlns:a16="http://schemas.microsoft.com/office/drawing/2014/main" id="{46D9113F-C78D-4E1B-8B29-1FD1690F22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05" r="19793" b="10"/>
          <a:stretch/>
        </p:blipFill>
        <p:spPr>
          <a:xfrm>
            <a:off x="720000" y="974489"/>
            <a:ext cx="5014800" cy="4900359"/>
          </a:xfrm>
          <a:custGeom>
            <a:avLst/>
            <a:gdLst/>
            <a:ahLst/>
            <a:cxnLst/>
            <a:rect l="l" t="t" r="r" b="b"/>
            <a:pathLst>
              <a:path w="5014800" h="5409338">
                <a:moveTo>
                  <a:pt x="0" y="0"/>
                </a:moveTo>
                <a:lnTo>
                  <a:pt x="5014800" y="0"/>
                </a:lnTo>
                <a:lnTo>
                  <a:pt x="5014800" y="5409338"/>
                </a:lnTo>
                <a:lnTo>
                  <a:pt x="0" y="5409338"/>
                </a:lnTo>
                <a:close/>
              </a:path>
            </a:pathLst>
          </a:cu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909203" y="317452"/>
            <a:ext cx="2117174" cy="588806"/>
            <a:chOff x="4549904" y="5078157"/>
            <a:chExt cx="3023338" cy="840818"/>
          </a:xfrm>
        </p:grpSpPr>
        <p:sp>
          <p:nvSpPr>
            <p:cNvPr id="31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2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3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990093" y="5372723"/>
            <a:ext cx="2088038" cy="719230"/>
            <a:chOff x="4532666" y="505937"/>
            <a:chExt cx="2981730" cy="1027064"/>
          </a:xfrm>
        </p:grpSpPr>
        <p:sp>
          <p:nvSpPr>
            <p:cNvPr id="36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7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8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73AA7E-FB13-4C7C-BE86-ECAD9E590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6EC153-DED3-475F-9AE0-D69887DFC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756A1B-6950-48DF-9439-2314515C3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4789061" cy="6858000"/>
          </a:xfrm>
          <a:custGeom>
            <a:avLst/>
            <a:gdLst>
              <a:gd name="connsiteX0" fmla="*/ 0 w 4789061"/>
              <a:gd name="connsiteY0" fmla="*/ 0 h 6858000"/>
              <a:gd name="connsiteX1" fmla="*/ 4248416 w 4789061"/>
              <a:gd name="connsiteY1" fmla="*/ 0 h 6858000"/>
              <a:gd name="connsiteX2" fmla="*/ 4442571 w 4789061"/>
              <a:gd name="connsiteY2" fmla="*/ 413260 h 6858000"/>
              <a:gd name="connsiteX3" fmla="*/ 4652176 w 4789061"/>
              <a:gd name="connsiteY3" fmla="*/ 4153439 h 6858000"/>
              <a:gd name="connsiteX4" fmla="*/ 3478386 w 4789061"/>
              <a:gd name="connsiteY4" fmla="*/ 6758958 h 6858000"/>
              <a:gd name="connsiteX5" fmla="*/ 3423920 w 4789061"/>
              <a:gd name="connsiteY5" fmla="*/ 6858000 h 6858000"/>
              <a:gd name="connsiteX6" fmla="*/ 0 w 47890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9061" h="6858000">
                <a:moveTo>
                  <a:pt x="0" y="0"/>
                </a:moveTo>
                <a:lnTo>
                  <a:pt x="4248416" y="0"/>
                </a:lnTo>
                <a:lnTo>
                  <a:pt x="4442571" y="413260"/>
                </a:lnTo>
                <a:cubicBezTo>
                  <a:pt x="5071387" y="1505896"/>
                  <a:pt x="4652176" y="3775219"/>
                  <a:pt x="4652176" y="4153439"/>
                </a:cubicBezTo>
                <a:cubicBezTo>
                  <a:pt x="4652176" y="5624297"/>
                  <a:pt x="3855675" y="6170615"/>
                  <a:pt x="3478386" y="6758958"/>
                </a:cubicBezTo>
                <a:lnTo>
                  <a:pt x="342392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FF4256-8413-4A90-85F3-305E692E6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31691"/>
            <a:ext cx="5206740" cy="3229108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Positiivinen pedagogiikka kaikessa toiminnassa</a:t>
            </a:r>
            <a:endParaRPr lang="fi-FI" dirty="0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F85A6BBD-7399-450C-8FA5-F8AE24156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4394617">
            <a:off x="2970833" y="4308884"/>
            <a:ext cx="2069886" cy="1937439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B289A-F975-455E-BDA6-11FCD15F0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4000" y="633600"/>
            <a:ext cx="4991962" cy="5135374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fi-FI" dirty="0">
                <a:solidFill>
                  <a:srgbClr val="FFFFFF"/>
                </a:solidFill>
              </a:rPr>
              <a:t>Koulumme alkuopetuksessa kiinnitetään huomiota positiivisuuteen kaikessa toiminnassa niin lasten kuin aikuisten kanssa.</a:t>
            </a: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r>
              <a:rPr lang="fi-FI" dirty="0">
                <a:solidFill>
                  <a:srgbClr val="FFFFFF"/>
                </a:solidFill>
              </a:rPr>
              <a:t>Keinoina ovat: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Ohjeiden anto positiivisesti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Kehuminen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Kannustaminen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Ilo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Palkitseminen</a:t>
            </a:r>
          </a:p>
          <a:p>
            <a:pPr lvl="1"/>
            <a:endParaRPr lang="en-US" dirty="0">
              <a:solidFill>
                <a:srgbClr val="FFFFFF"/>
              </a:solidFill>
            </a:endParaRPr>
          </a:p>
          <a:p>
            <a:pPr lvl="1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75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73AA7E-FB13-4C7C-BE86-ECAD9E590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6EC153-DED3-475F-9AE0-D69887DFC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756A1B-6950-48DF-9439-2314515C3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4789061" cy="6858000"/>
          </a:xfrm>
          <a:custGeom>
            <a:avLst/>
            <a:gdLst>
              <a:gd name="connsiteX0" fmla="*/ 0 w 4789061"/>
              <a:gd name="connsiteY0" fmla="*/ 0 h 6858000"/>
              <a:gd name="connsiteX1" fmla="*/ 4248416 w 4789061"/>
              <a:gd name="connsiteY1" fmla="*/ 0 h 6858000"/>
              <a:gd name="connsiteX2" fmla="*/ 4442571 w 4789061"/>
              <a:gd name="connsiteY2" fmla="*/ 413260 h 6858000"/>
              <a:gd name="connsiteX3" fmla="*/ 4652176 w 4789061"/>
              <a:gd name="connsiteY3" fmla="*/ 4153439 h 6858000"/>
              <a:gd name="connsiteX4" fmla="*/ 3478386 w 4789061"/>
              <a:gd name="connsiteY4" fmla="*/ 6758958 h 6858000"/>
              <a:gd name="connsiteX5" fmla="*/ 3423920 w 4789061"/>
              <a:gd name="connsiteY5" fmla="*/ 6858000 h 6858000"/>
              <a:gd name="connsiteX6" fmla="*/ 0 w 47890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9061" h="6858000">
                <a:moveTo>
                  <a:pt x="0" y="0"/>
                </a:moveTo>
                <a:lnTo>
                  <a:pt x="4248416" y="0"/>
                </a:lnTo>
                <a:lnTo>
                  <a:pt x="4442571" y="413260"/>
                </a:lnTo>
                <a:cubicBezTo>
                  <a:pt x="5071387" y="1505896"/>
                  <a:pt x="4652176" y="3775219"/>
                  <a:pt x="4652176" y="4153439"/>
                </a:cubicBezTo>
                <a:cubicBezTo>
                  <a:pt x="4652176" y="5624297"/>
                  <a:pt x="3855675" y="6170615"/>
                  <a:pt x="3478386" y="6758958"/>
                </a:cubicBezTo>
                <a:lnTo>
                  <a:pt x="342392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75091A-D1AE-4E2B-91E7-0D2B27993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3241599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Verso-sovittelut</a:t>
            </a:r>
            <a:endParaRPr lang="fi-FI" dirty="0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F85A6BBD-7399-450C-8FA5-F8AE24156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4394617">
            <a:off x="2970833" y="4308884"/>
            <a:ext cx="2069886" cy="1937439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56067-7B1D-4C67-B3D7-9ABCEC0E1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6434" y="703501"/>
            <a:ext cx="7079721" cy="5145534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buFont typeface="Arial" panose="03070A02030502020204" pitchFamily="66" charset="0"/>
              <a:buChar char="•"/>
            </a:pPr>
            <a:endParaRPr lang="fi-FI" dirty="0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fi-FI" dirty="0">
                <a:solidFill>
                  <a:srgbClr val="FFFFFF"/>
                </a:solidFill>
              </a:rPr>
              <a:t>Korostetaan lapsen toimijuutta.</a:t>
            </a:r>
          </a:p>
          <a:p>
            <a:r>
              <a:rPr lang="fi-FI" dirty="0">
                <a:solidFill>
                  <a:srgbClr val="FFFFFF"/>
                </a:solidFill>
              </a:rPr>
              <a:t>Harjoitellaan riitatilanteiden ratkaisemista ja ennaltaehkäisyä sekä vastuun ottamista omasta käyttäytymisestä. </a:t>
            </a:r>
          </a:p>
          <a:p>
            <a:r>
              <a:rPr lang="fi-FI">
                <a:solidFill>
                  <a:srgbClr val="FFFFFF"/>
                </a:solidFill>
              </a:rPr>
              <a:t>Verso-sovitteluille varattu 5-9.- luokkalaiset sovittelijat ja vastuuopettajat jokaiselle koulupäivälle, jotta riitatilanteet </a:t>
            </a:r>
            <a:r>
              <a:rPr lang="fi-FI" dirty="0">
                <a:solidFill>
                  <a:srgbClr val="FFFFFF"/>
                </a:solidFill>
              </a:rPr>
              <a:t>saadaan soviteltua mahdollisimman pian niiden ilmettyä.</a:t>
            </a:r>
            <a:endParaRPr lang="fi-FI"/>
          </a:p>
          <a:p>
            <a:r>
              <a:rPr lang="fi-FI" dirty="0">
                <a:solidFill>
                  <a:srgbClr val="FFFFFF"/>
                </a:solidFill>
              </a:rPr>
              <a:t>Jatkumo päiväkodeissa käytettävään </a:t>
            </a:r>
            <a:r>
              <a:rPr lang="fi-FI" dirty="0" err="1">
                <a:solidFill>
                  <a:srgbClr val="FFFFFF"/>
                </a:solidFill>
              </a:rPr>
              <a:t>MiniVersoon</a:t>
            </a:r>
            <a:r>
              <a:rPr lang="fi-FI" dirty="0">
                <a:solidFill>
                  <a:srgbClr val="FFFFFF"/>
                </a:solidFill>
              </a:rPr>
              <a:t>.</a:t>
            </a:r>
          </a:p>
          <a:p>
            <a:endParaRPr lang="fi-FI" dirty="0">
              <a:solidFill>
                <a:srgbClr val="FFFFFF"/>
              </a:solidFill>
            </a:endParaRPr>
          </a:p>
          <a:p>
            <a:endParaRPr lang="fi-FI" dirty="0">
              <a:solidFill>
                <a:srgbClr val="FFFFFF"/>
              </a:solidFill>
            </a:endParaRPr>
          </a:p>
          <a:p>
            <a:endParaRPr lang="fi-FI" dirty="0">
              <a:solidFill>
                <a:srgbClr val="FFFFFF"/>
              </a:solidFill>
            </a:endParaRPr>
          </a:p>
          <a:p>
            <a:endParaRPr lang="fi-FI" dirty="0">
              <a:solidFill>
                <a:srgbClr val="FFFFFF"/>
              </a:solidFill>
            </a:endParaRPr>
          </a:p>
          <a:p>
            <a:endParaRPr lang="fi-FI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5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E9D6223-8D87-4038-BE74-D5224B024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FBF49-EC0D-4E09-A77B-DB4E8257E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3AA13D0-BF0A-4B8F-9FD6-CAE2DCD93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9705717" cy="6858000"/>
          </a:xfrm>
          <a:custGeom>
            <a:avLst/>
            <a:gdLst>
              <a:gd name="connsiteX0" fmla="*/ 0 w 9705717"/>
              <a:gd name="connsiteY0" fmla="*/ 0 h 6858000"/>
              <a:gd name="connsiteX1" fmla="*/ 8892014 w 9705717"/>
              <a:gd name="connsiteY1" fmla="*/ 0 h 6858000"/>
              <a:gd name="connsiteX2" fmla="*/ 8948109 w 9705717"/>
              <a:gd name="connsiteY2" fmla="*/ 119185 h 6858000"/>
              <a:gd name="connsiteX3" fmla="*/ 9361712 w 9705717"/>
              <a:gd name="connsiteY3" fmla="*/ 1009060 h 6858000"/>
              <a:gd name="connsiteX4" fmla="*/ 9569814 w 9705717"/>
              <a:gd name="connsiteY4" fmla="*/ 4722415 h 6858000"/>
              <a:gd name="connsiteX5" fmla="*/ 8937785 w 9705717"/>
              <a:gd name="connsiteY5" fmla="*/ 6619105 h 6858000"/>
              <a:gd name="connsiteX6" fmla="*/ 8749280 w 9705717"/>
              <a:gd name="connsiteY6" fmla="*/ 6858000 h 6858000"/>
              <a:gd name="connsiteX7" fmla="*/ 0 w 9705717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05717" h="6858000">
                <a:moveTo>
                  <a:pt x="0" y="0"/>
                </a:moveTo>
                <a:lnTo>
                  <a:pt x="8892014" y="0"/>
                </a:lnTo>
                <a:lnTo>
                  <a:pt x="8948109" y="119185"/>
                </a:lnTo>
                <a:cubicBezTo>
                  <a:pt x="9080774" y="406683"/>
                  <a:pt x="9216041" y="706568"/>
                  <a:pt x="9361712" y="1009060"/>
                </a:cubicBezTo>
                <a:cubicBezTo>
                  <a:pt x="9986018" y="2093861"/>
                  <a:pt x="9569814" y="4346908"/>
                  <a:pt x="9569814" y="4722415"/>
                </a:cubicBezTo>
                <a:cubicBezTo>
                  <a:pt x="9569814" y="5635108"/>
                  <a:pt x="9260912" y="6189243"/>
                  <a:pt x="8937785" y="6619105"/>
                </a:cubicBezTo>
                <a:lnTo>
                  <a:pt x="874928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A98F8F-36D9-4EE6-8C6C-6BB8CEC37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6911974" cy="839153"/>
          </a:xfrm>
        </p:spPr>
        <p:txBody>
          <a:bodyPr wrap="square" anchor="ctr">
            <a:normAutofit fontScale="90000"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dirty="0">
                <a:ea typeface="+mj-lt"/>
                <a:cs typeface="+mj-lt"/>
              </a:rPr>
              <a:t>Lapset </a:t>
            </a:r>
            <a:r>
              <a:rPr lang="en-US" dirty="0" err="1">
                <a:ea typeface="+mj-lt"/>
                <a:cs typeface="+mj-lt"/>
              </a:rPr>
              <a:t>puheeksi</a:t>
            </a:r>
            <a:r>
              <a:rPr lang="en-US" dirty="0">
                <a:ea typeface="+mj-lt"/>
                <a:cs typeface="+mj-lt"/>
              </a:rPr>
              <a:t> -</a:t>
            </a:r>
            <a:r>
              <a:rPr lang="en-US" dirty="0" err="1">
                <a:ea typeface="+mj-lt"/>
                <a:cs typeface="+mj-lt"/>
              </a:rPr>
              <a:t>keskustelut</a:t>
            </a:r>
            <a:br>
              <a:rPr lang="en-US" dirty="0">
                <a:ea typeface="+mj-lt"/>
                <a:cs typeface="+mj-lt"/>
              </a:rPr>
            </a:b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1148D-EEA0-456E-99CD-773629A82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350" y="1662125"/>
            <a:ext cx="7562215" cy="4535168"/>
          </a:xfrm>
        </p:spPr>
        <p:txBody>
          <a:bodyPr vert="horz" lIns="0" tIns="0" rIns="0" bIns="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Koulullamme on käytössä Lapset puheeksi -menetelmä. Lapset puheeksi –keskustelu (LP)  pidetään kaikille 1. -luokkalaisille. </a:t>
            </a:r>
          </a:p>
          <a:p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LP-keskusteluissa kiinnitetään huomiota lapsen vahvuuksiin.</a:t>
            </a:r>
            <a:endParaRPr lang="fi-FI" dirty="0">
              <a:solidFill>
                <a:srgbClr val="FFFFFF"/>
              </a:solidFill>
            </a:endParaRPr>
          </a:p>
          <a:p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LP -keskustelun pohjalta tutustutaan perheeseen ja löydetään perheen vahvuuksia.</a:t>
            </a:r>
          </a:p>
          <a:p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LP-keskusteluja hyödynnetään pedagogisten asiakirjojen suunnittelussa ja laatimisessa.</a:t>
            </a:r>
          </a:p>
          <a:p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Keskustelu mahdollistaa koulun aloittamisen myönteisen yhteistyön merkeissä.</a:t>
            </a:r>
          </a:p>
          <a:p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Keskustelu vahvistaa lapsen ja vanhempien asiantuntijuutta ja osallisuutta.</a:t>
            </a:r>
          </a:p>
          <a:p>
            <a:r>
              <a:rPr lang="fi-FI" dirty="0">
                <a:solidFill>
                  <a:srgbClr val="FFFFFF"/>
                </a:solidFill>
              </a:rPr>
              <a:t>Keskusteluun osallistuu luokanopettaja ja tarvittaessa erityisopettaja.</a:t>
            </a:r>
            <a:endParaRPr lang="fi-FI" dirty="0"/>
          </a:p>
          <a:p>
            <a:endParaRPr lang="en-US" dirty="0">
              <a:solidFill>
                <a:srgbClr val="FFFFFF">
                  <a:alpha val="58000"/>
                </a:srgbClr>
              </a:solidFill>
            </a:endParaRPr>
          </a:p>
          <a:p>
            <a:endParaRPr lang="en-US" dirty="0">
              <a:solidFill>
                <a:srgbClr val="FFFFFF">
                  <a:alpha val="58000"/>
                </a:srgbClr>
              </a:solidFill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5BE2CF8-7196-4BC3-B312-B0EE486D9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8226571" y="2916066"/>
            <a:ext cx="3518890" cy="3293724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0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73AA7E-FB13-4C7C-BE86-ECAD9E590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6EC153-DED3-475F-9AE0-D69887DFC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756A1B-6950-48DF-9439-2314515C3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4789061" cy="6858000"/>
          </a:xfrm>
          <a:custGeom>
            <a:avLst/>
            <a:gdLst>
              <a:gd name="connsiteX0" fmla="*/ 0 w 4789061"/>
              <a:gd name="connsiteY0" fmla="*/ 0 h 6858000"/>
              <a:gd name="connsiteX1" fmla="*/ 4248416 w 4789061"/>
              <a:gd name="connsiteY1" fmla="*/ 0 h 6858000"/>
              <a:gd name="connsiteX2" fmla="*/ 4442571 w 4789061"/>
              <a:gd name="connsiteY2" fmla="*/ 413260 h 6858000"/>
              <a:gd name="connsiteX3" fmla="*/ 4652176 w 4789061"/>
              <a:gd name="connsiteY3" fmla="*/ 4153439 h 6858000"/>
              <a:gd name="connsiteX4" fmla="*/ 3478386 w 4789061"/>
              <a:gd name="connsiteY4" fmla="*/ 6758958 h 6858000"/>
              <a:gd name="connsiteX5" fmla="*/ 3423920 w 4789061"/>
              <a:gd name="connsiteY5" fmla="*/ 6858000 h 6858000"/>
              <a:gd name="connsiteX6" fmla="*/ 0 w 47890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9061" h="6858000">
                <a:moveTo>
                  <a:pt x="0" y="0"/>
                </a:moveTo>
                <a:lnTo>
                  <a:pt x="4248416" y="0"/>
                </a:lnTo>
                <a:lnTo>
                  <a:pt x="4442571" y="413260"/>
                </a:lnTo>
                <a:cubicBezTo>
                  <a:pt x="5071387" y="1505896"/>
                  <a:pt x="4652176" y="3775219"/>
                  <a:pt x="4652176" y="4153439"/>
                </a:cubicBezTo>
                <a:cubicBezTo>
                  <a:pt x="4652176" y="5624297"/>
                  <a:pt x="3855675" y="6170615"/>
                  <a:pt x="3478386" y="6758958"/>
                </a:cubicBezTo>
                <a:lnTo>
                  <a:pt x="342392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EEBA80-0EB4-4F57-BBCA-64322C89C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3241599"/>
          </a:xfrm>
        </p:spPr>
        <p:txBody>
          <a:bodyPr>
            <a:normAutofit/>
          </a:bodyPr>
          <a:lstStyle/>
          <a:p>
            <a:r>
              <a:rPr lang="en-US" dirty="0"/>
              <a:t>LÄHTÖKOHTA JA TAVOITE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F85A6BBD-7399-450C-8FA5-F8AE24156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4394617">
            <a:off x="2970833" y="4308884"/>
            <a:ext cx="2069886" cy="1937439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C3368-E4C3-48FA-994C-00F91D65B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4325" y="624075"/>
            <a:ext cx="6201637" cy="5802124"/>
          </a:xfrm>
        </p:spPr>
        <p:txBody>
          <a:bodyPr vert="horz" lIns="0" tIns="0" rIns="0" bIns="0" rtlCol="0" anchor="t">
            <a:normAutofit fontScale="85000" lnSpcReduction="10000"/>
          </a:bodyPr>
          <a:lstStyle/>
          <a:p>
            <a:endParaRPr lang="fi-FI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FFFF"/>
                </a:solidFill>
              </a:rPr>
              <a:t>Joensuulainen Pataluodon koulu on yksi </a:t>
            </a:r>
            <a:r>
              <a:rPr lang="fi-FI" dirty="0" err="1">
                <a:solidFill>
                  <a:srgbClr val="FFFFFF"/>
                </a:solidFill>
              </a:rPr>
              <a:t>Inklua</a:t>
            </a:r>
            <a:r>
              <a:rPr lang="fi-FI" dirty="0">
                <a:solidFill>
                  <a:srgbClr val="FFFFFF"/>
                </a:solidFill>
              </a:rPr>
              <a:t> alkuun –hankkeen kouluista. Hankkeen aikana olemme ottaneet alkuopetuksessa käyttöön jo aiemminkin suunnitelmissa olleen yhteisopettajuuden. Hankkeeseen liittyvät tavoitteet koulullamme ovat olleet:</a:t>
            </a: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pPr lvl="1"/>
            <a:r>
              <a:rPr lang="fi-FI" dirty="0">
                <a:solidFill>
                  <a:srgbClr val="FFFFFF"/>
                </a:solidFill>
              </a:rPr>
              <a:t>Inklusiivisen toimintamallin luominen alkuopetukseen.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Inklusiivisen toimintakulttuurin vahvistaminen, huomioiden kouluviihtyvyys, motivaatio ja oppimistulokset.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Esi- ja alkuopetuksen nivelvaiheen käytänteiden sujuvoittaminen.</a:t>
            </a: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pPr lvl="1"/>
            <a:r>
              <a:rPr lang="fi-FI" dirty="0">
                <a:solidFill>
                  <a:srgbClr val="FFFFFF"/>
                </a:solidFill>
              </a:rPr>
              <a:t>Vahvuusajattelu tuominen opetukseen.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Alueellinen kouluttautuminen.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Yhteisopettajuuden kehittäminen.</a:t>
            </a:r>
          </a:p>
        </p:txBody>
      </p:sp>
    </p:spTree>
    <p:extLst>
      <p:ext uri="{BB962C8B-B14F-4D97-AF65-F5344CB8AC3E}">
        <p14:creationId xmlns:p14="http://schemas.microsoft.com/office/powerpoint/2010/main" val="248734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6E9D6223-8D87-4038-BE74-D5224B024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A46FBF49-EC0D-4E09-A77B-DB4E8257E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17">
            <a:extLst>
              <a:ext uri="{FF2B5EF4-FFF2-40B4-BE49-F238E27FC236}">
                <a16:creationId xmlns:a16="http://schemas.microsoft.com/office/drawing/2014/main" id="{63AA13D0-BF0A-4B8F-9FD6-CAE2DCD93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9705717" cy="6858000"/>
          </a:xfrm>
          <a:custGeom>
            <a:avLst/>
            <a:gdLst>
              <a:gd name="connsiteX0" fmla="*/ 0 w 9705717"/>
              <a:gd name="connsiteY0" fmla="*/ 0 h 6858000"/>
              <a:gd name="connsiteX1" fmla="*/ 8892014 w 9705717"/>
              <a:gd name="connsiteY1" fmla="*/ 0 h 6858000"/>
              <a:gd name="connsiteX2" fmla="*/ 8948109 w 9705717"/>
              <a:gd name="connsiteY2" fmla="*/ 119185 h 6858000"/>
              <a:gd name="connsiteX3" fmla="*/ 9361712 w 9705717"/>
              <a:gd name="connsiteY3" fmla="*/ 1009060 h 6858000"/>
              <a:gd name="connsiteX4" fmla="*/ 9569814 w 9705717"/>
              <a:gd name="connsiteY4" fmla="*/ 4722415 h 6858000"/>
              <a:gd name="connsiteX5" fmla="*/ 8937785 w 9705717"/>
              <a:gd name="connsiteY5" fmla="*/ 6619105 h 6858000"/>
              <a:gd name="connsiteX6" fmla="*/ 8749280 w 9705717"/>
              <a:gd name="connsiteY6" fmla="*/ 6858000 h 6858000"/>
              <a:gd name="connsiteX7" fmla="*/ 0 w 9705717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05717" h="6858000">
                <a:moveTo>
                  <a:pt x="0" y="0"/>
                </a:moveTo>
                <a:lnTo>
                  <a:pt x="8892014" y="0"/>
                </a:lnTo>
                <a:lnTo>
                  <a:pt x="8948109" y="119185"/>
                </a:lnTo>
                <a:cubicBezTo>
                  <a:pt x="9080774" y="406683"/>
                  <a:pt x="9216041" y="706568"/>
                  <a:pt x="9361712" y="1009060"/>
                </a:cubicBezTo>
                <a:cubicBezTo>
                  <a:pt x="9986018" y="2093861"/>
                  <a:pt x="9569814" y="4346908"/>
                  <a:pt x="9569814" y="4722415"/>
                </a:cubicBezTo>
                <a:cubicBezTo>
                  <a:pt x="9569814" y="5635108"/>
                  <a:pt x="9260912" y="6189243"/>
                  <a:pt x="8937785" y="6619105"/>
                </a:cubicBezTo>
                <a:lnTo>
                  <a:pt x="874928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D37A29-891D-48F4-ABC0-4420DF82A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6911974" cy="1477328"/>
          </a:xfrm>
        </p:spPr>
        <p:txBody>
          <a:bodyPr wrap="square" anchor="ctr">
            <a:normAutofit/>
          </a:bodyPr>
          <a:lstStyle/>
          <a:p>
            <a:r>
              <a:rPr lang="fi-FI" dirty="0"/>
              <a:t>Inklusiiviseen alkuopetukseen osallistuvat: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14B6-C25D-45C0-8A6C-F4997FE3D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6911975" cy="3529423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fi-FI" sz="1900" dirty="0">
                <a:solidFill>
                  <a:srgbClr val="FFFFFF"/>
                </a:solidFill>
              </a:rPr>
              <a:t>1. ja 2. luokkien luokanopettajat</a:t>
            </a:r>
          </a:p>
          <a:p>
            <a:pPr>
              <a:lnSpc>
                <a:spcPct val="110000"/>
              </a:lnSpc>
            </a:pPr>
            <a:r>
              <a:rPr lang="fi-FI" sz="1900" dirty="0">
                <a:solidFill>
                  <a:srgbClr val="FFFFFF"/>
                </a:solidFill>
              </a:rPr>
              <a:t>Laaja-alainen erityisopettaja </a:t>
            </a:r>
          </a:p>
          <a:p>
            <a:pPr>
              <a:lnSpc>
                <a:spcPct val="110000"/>
              </a:lnSpc>
            </a:pPr>
            <a:r>
              <a:rPr lang="fi-FI" sz="1900" dirty="0">
                <a:solidFill>
                  <a:srgbClr val="FFFFFF"/>
                </a:solidFill>
              </a:rPr>
              <a:t>1.-2. luokan joustoluokan erityisopettaja </a:t>
            </a:r>
            <a:endParaRPr lang="fi-FI" sz="19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fi-FI" sz="1900" dirty="0">
                <a:solidFill>
                  <a:srgbClr val="FFFFFF"/>
                </a:solidFill>
              </a:rPr>
              <a:t>Pienten kelpoluokan opettajat </a:t>
            </a:r>
          </a:p>
          <a:p>
            <a:pPr>
              <a:lnSpc>
                <a:spcPct val="110000"/>
              </a:lnSpc>
            </a:pPr>
            <a:r>
              <a:rPr lang="fi-FI" sz="1900" dirty="0">
                <a:solidFill>
                  <a:srgbClr val="FFFFFF"/>
                </a:solidFill>
              </a:rPr>
              <a:t>Koulunkäynninohjaajat</a:t>
            </a:r>
            <a:endParaRPr lang="fi-FI" dirty="0"/>
          </a:p>
          <a:p>
            <a:pPr>
              <a:lnSpc>
                <a:spcPct val="110000"/>
              </a:lnSpc>
            </a:pPr>
            <a:r>
              <a:rPr lang="fi-FI" sz="1900" dirty="0">
                <a:solidFill>
                  <a:srgbClr val="FFFFFF"/>
                </a:solidFill>
              </a:rPr>
              <a:t>Koulun hyvinvointiohjaaja</a:t>
            </a:r>
          </a:p>
          <a:p>
            <a:pPr>
              <a:lnSpc>
                <a:spcPct val="110000"/>
              </a:lnSpc>
            </a:pPr>
            <a:r>
              <a:rPr lang="fi-FI" sz="1900" dirty="0">
                <a:solidFill>
                  <a:srgbClr val="FFFFFF"/>
                </a:solidFill>
              </a:rPr>
              <a:t>Yhteensä n. 40-50 lasta</a:t>
            </a:r>
            <a:endParaRPr lang="fi-FI" sz="1900" dirty="0"/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15BE2CF8-7196-4BC3-B312-B0EE486D9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8226571" y="2916066"/>
            <a:ext cx="3518890" cy="3293724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7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5173AA7E-FB13-4C7C-BE86-ECAD9E590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6EC153-DED3-475F-9AE0-D69887DFC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756A1B-6950-48DF-9439-2314515C3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4789061" cy="6858000"/>
          </a:xfrm>
          <a:custGeom>
            <a:avLst/>
            <a:gdLst>
              <a:gd name="connsiteX0" fmla="*/ 0 w 4789061"/>
              <a:gd name="connsiteY0" fmla="*/ 0 h 6858000"/>
              <a:gd name="connsiteX1" fmla="*/ 4248416 w 4789061"/>
              <a:gd name="connsiteY1" fmla="*/ 0 h 6858000"/>
              <a:gd name="connsiteX2" fmla="*/ 4442571 w 4789061"/>
              <a:gd name="connsiteY2" fmla="*/ 413260 h 6858000"/>
              <a:gd name="connsiteX3" fmla="*/ 4652176 w 4789061"/>
              <a:gd name="connsiteY3" fmla="*/ 4153439 h 6858000"/>
              <a:gd name="connsiteX4" fmla="*/ 3478386 w 4789061"/>
              <a:gd name="connsiteY4" fmla="*/ 6758958 h 6858000"/>
              <a:gd name="connsiteX5" fmla="*/ 3423920 w 4789061"/>
              <a:gd name="connsiteY5" fmla="*/ 6858000 h 6858000"/>
              <a:gd name="connsiteX6" fmla="*/ 0 w 47890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9061" h="6858000">
                <a:moveTo>
                  <a:pt x="0" y="0"/>
                </a:moveTo>
                <a:lnTo>
                  <a:pt x="4248416" y="0"/>
                </a:lnTo>
                <a:lnTo>
                  <a:pt x="4442571" y="413260"/>
                </a:lnTo>
                <a:cubicBezTo>
                  <a:pt x="5071387" y="1505896"/>
                  <a:pt x="4652176" y="3775219"/>
                  <a:pt x="4652176" y="4153439"/>
                </a:cubicBezTo>
                <a:cubicBezTo>
                  <a:pt x="4652176" y="5624297"/>
                  <a:pt x="3855675" y="6170615"/>
                  <a:pt x="3478386" y="6758958"/>
                </a:cubicBezTo>
                <a:lnTo>
                  <a:pt x="342392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72D71F-48B6-4705-AC15-7320F8CEA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53" y="796652"/>
            <a:ext cx="3095626" cy="1821983"/>
          </a:xfrm>
        </p:spPr>
        <p:txBody>
          <a:bodyPr>
            <a:normAutofit fontScale="90000"/>
          </a:bodyPr>
          <a:lstStyle/>
          <a:p>
            <a:r>
              <a:rPr lang="fi-FI" dirty="0"/>
              <a:t>Pataluodon koulun</a:t>
            </a:r>
            <a:br>
              <a:rPr lang="fi-FI" dirty="0"/>
            </a:br>
            <a:r>
              <a:rPr lang="fi-FI" dirty="0"/>
              <a:t>käytänteet</a:t>
            </a:r>
            <a:br>
              <a:rPr lang="fi-FI" dirty="0"/>
            </a:br>
            <a:r>
              <a:rPr lang="fi-FI" dirty="0" err="1"/>
              <a:t>inklusiisivisessa</a:t>
            </a:r>
            <a:r>
              <a:rPr lang="fi-FI" dirty="0"/>
              <a:t> alkuopetuksessa</a:t>
            </a: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F85A6BBD-7399-450C-8FA5-F8AE24156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4394617">
            <a:off x="2970833" y="4308884"/>
            <a:ext cx="2069886" cy="1937439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4D60D-261E-4D51-8F29-A3D612418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781" y="383079"/>
            <a:ext cx="6328071" cy="5744974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fi-FI" dirty="0">
                <a:solidFill>
                  <a:srgbClr val="FFFFFF"/>
                </a:solidFill>
              </a:rPr>
              <a:t>Lapsen vahvuuksien painottaminen esikoululaisten siirtopalavereissa, vahvuuksiin liittyvät kysymykset</a:t>
            </a:r>
          </a:p>
          <a:p>
            <a:pPr>
              <a:lnSpc>
                <a:spcPct val="110000"/>
              </a:lnSpc>
            </a:pPr>
            <a:r>
              <a:rPr lang="fi-FI" dirty="0">
                <a:solidFill>
                  <a:srgbClr val="FFFFFF"/>
                </a:solidFill>
              </a:rPr>
              <a:t>Opettajien ja ohjaajien ammattitaidon ja osaamisen monipuolinen hyödyntäminen</a:t>
            </a:r>
          </a:p>
          <a:p>
            <a:pPr>
              <a:lnSpc>
                <a:spcPct val="110000"/>
              </a:lnSpc>
            </a:pPr>
            <a:r>
              <a:rPr lang="fi-FI" dirty="0">
                <a:solidFill>
                  <a:srgbClr val="FFFFFF"/>
                </a:solidFill>
              </a:rPr>
              <a:t>Yhteisopettajuustunnit viikossa (n. 6 oppituntia)</a:t>
            </a: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fi-FI" dirty="0">
                <a:solidFill>
                  <a:srgbClr val="FFFFFF"/>
                </a:solidFill>
              </a:rPr>
              <a:t>Vahvuustuokiot</a:t>
            </a: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fi-FI" dirty="0">
                <a:solidFill>
                  <a:srgbClr val="FFFFFF"/>
                </a:solidFill>
              </a:rPr>
              <a:t>Hyvinvointitunnit</a:t>
            </a:r>
          </a:p>
          <a:p>
            <a:pPr>
              <a:lnSpc>
                <a:spcPct val="110000"/>
              </a:lnSpc>
            </a:pPr>
            <a:r>
              <a:rPr lang="fi-FI" dirty="0">
                <a:solidFill>
                  <a:srgbClr val="FFFFFF"/>
                </a:solidFill>
              </a:rPr>
              <a:t>Positiivinen pedagogiikka kaikessa toiminnassa</a:t>
            </a:r>
          </a:p>
          <a:p>
            <a:pPr>
              <a:lnSpc>
                <a:spcPct val="110000"/>
              </a:lnSpc>
            </a:pPr>
            <a:r>
              <a:rPr lang="fi-FI" dirty="0">
                <a:solidFill>
                  <a:srgbClr val="FFFFFF"/>
                </a:solidFill>
              </a:rPr>
              <a:t>Verso-sovittelut (jatkumo päiväkotien </a:t>
            </a:r>
            <a:r>
              <a:rPr lang="fi-FI" dirty="0" err="1">
                <a:solidFill>
                  <a:srgbClr val="FFFFFF"/>
                </a:solidFill>
              </a:rPr>
              <a:t>MiniVersoista</a:t>
            </a:r>
            <a:r>
              <a:rPr lang="fi-FI" dirty="0">
                <a:solidFill>
                  <a:srgbClr val="FFFFFF"/>
                </a:solidFill>
              </a:rPr>
              <a:t>)</a:t>
            </a: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fi-FI" dirty="0">
                <a:solidFill>
                  <a:srgbClr val="FFFFFF"/>
                </a:solidFill>
              </a:rPr>
              <a:t>Lapset puheeksi –keskustelut 1. luokan aikana ja uuden oppilaan tullessa kouluun </a:t>
            </a:r>
            <a:endParaRPr lang="fi-FI" dirty="0"/>
          </a:p>
          <a:p>
            <a:pPr>
              <a:lnSpc>
                <a:spcPct val="110000"/>
              </a:lnSpc>
            </a:pPr>
            <a:endParaRPr lang="en-US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endParaRPr lang="en-US">
              <a:solidFill>
                <a:srgbClr val="FFFFFF">
                  <a:alpha val="58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6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E9D6223-8D87-4038-BE74-D5224B024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FBF49-EC0D-4E09-A77B-DB4E8257E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3AA13D0-BF0A-4B8F-9FD6-CAE2DCD93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9705717" cy="6858000"/>
          </a:xfrm>
          <a:custGeom>
            <a:avLst/>
            <a:gdLst>
              <a:gd name="connsiteX0" fmla="*/ 0 w 9705717"/>
              <a:gd name="connsiteY0" fmla="*/ 0 h 6858000"/>
              <a:gd name="connsiteX1" fmla="*/ 8892014 w 9705717"/>
              <a:gd name="connsiteY1" fmla="*/ 0 h 6858000"/>
              <a:gd name="connsiteX2" fmla="*/ 8948109 w 9705717"/>
              <a:gd name="connsiteY2" fmla="*/ 119185 h 6858000"/>
              <a:gd name="connsiteX3" fmla="*/ 9361712 w 9705717"/>
              <a:gd name="connsiteY3" fmla="*/ 1009060 h 6858000"/>
              <a:gd name="connsiteX4" fmla="*/ 9569814 w 9705717"/>
              <a:gd name="connsiteY4" fmla="*/ 4722415 h 6858000"/>
              <a:gd name="connsiteX5" fmla="*/ 8937785 w 9705717"/>
              <a:gd name="connsiteY5" fmla="*/ 6619105 h 6858000"/>
              <a:gd name="connsiteX6" fmla="*/ 8749280 w 9705717"/>
              <a:gd name="connsiteY6" fmla="*/ 6858000 h 6858000"/>
              <a:gd name="connsiteX7" fmla="*/ 0 w 9705717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05717" h="6858000">
                <a:moveTo>
                  <a:pt x="0" y="0"/>
                </a:moveTo>
                <a:lnTo>
                  <a:pt x="8892014" y="0"/>
                </a:lnTo>
                <a:lnTo>
                  <a:pt x="8948109" y="119185"/>
                </a:lnTo>
                <a:cubicBezTo>
                  <a:pt x="9080774" y="406683"/>
                  <a:pt x="9216041" y="706568"/>
                  <a:pt x="9361712" y="1009060"/>
                </a:cubicBezTo>
                <a:cubicBezTo>
                  <a:pt x="9986018" y="2093861"/>
                  <a:pt x="9569814" y="4346908"/>
                  <a:pt x="9569814" y="4722415"/>
                </a:cubicBezTo>
                <a:cubicBezTo>
                  <a:pt x="9569814" y="5635108"/>
                  <a:pt x="9260912" y="6189243"/>
                  <a:pt x="8937785" y="6619105"/>
                </a:cubicBezTo>
                <a:lnTo>
                  <a:pt x="874928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F4BB16-5106-4469-A5AA-D9963A2CD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6911974" cy="1477328"/>
          </a:xfrm>
        </p:spPr>
        <p:txBody>
          <a:bodyPr wrap="square" anchor="ctr">
            <a:normAutofit fontScale="90000"/>
          </a:bodyPr>
          <a:lstStyle/>
          <a:p>
            <a:r>
              <a:rPr lang="fi-FI" dirty="0">
                <a:ea typeface="+mj-lt"/>
                <a:cs typeface="+mj-lt"/>
              </a:rPr>
              <a:t>Lapsen vahvuuksien painottaminen esikoululaisten siirtopalavereissa, vahvuuksiin liittyvät kysymykset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37006-6033-4174-A941-16D7ABBE3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6911975" cy="3216273"/>
          </a:xfrm>
        </p:spPr>
        <p:txBody>
          <a:bodyPr vert="horz" lIns="0" tIns="0" rIns="0" bIns="0" rtlCol="0" anchor="t">
            <a:normAutofit fontScale="92500"/>
          </a:bodyPr>
          <a:lstStyle/>
          <a:p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Keväisin tapahtuvassa siirtopalaverissa laaja-alainen erityisopettaja aloittaa jokaisen lapsen tiedonsiirron esiopettajan kanssa seuraavin kysymyksin:</a:t>
            </a:r>
          </a:p>
          <a:p>
            <a:pPr lvl="1"/>
            <a:r>
              <a:rPr lang="fi-FI" dirty="0">
                <a:ea typeface="+mn-lt"/>
                <a:cs typeface="+mn-lt"/>
              </a:rPr>
              <a:t>Missä lapsi onnistuu?</a:t>
            </a:r>
            <a:endParaRPr lang="fi-FI" dirty="0">
              <a:solidFill>
                <a:srgbClr val="FFFFFF">
                  <a:alpha val="58000"/>
                </a:srgbClr>
              </a:solidFill>
              <a:ea typeface="+mn-lt"/>
              <a:cs typeface="+mn-lt"/>
            </a:endParaRPr>
          </a:p>
          <a:p>
            <a:pPr lvl="1"/>
            <a:r>
              <a:rPr lang="fi-FI" dirty="0">
                <a:ea typeface="+mn-lt"/>
                <a:cs typeface="+mn-lt"/>
              </a:rPr>
              <a:t>Mitkä ovat hänen vahvuutensa?</a:t>
            </a:r>
            <a:endParaRPr lang="fi-FI" dirty="0">
              <a:solidFill>
                <a:srgbClr val="FFFFFF">
                  <a:alpha val="58000"/>
                </a:srgbClr>
              </a:solidFill>
              <a:ea typeface="+mn-lt"/>
              <a:cs typeface="+mn-lt"/>
            </a:endParaRPr>
          </a:p>
          <a:p>
            <a:pPr lvl="1"/>
            <a:r>
              <a:rPr lang="fi-FI" dirty="0">
                <a:ea typeface="+mn-lt"/>
                <a:cs typeface="+mn-lt"/>
              </a:rPr>
              <a:t>Kuka ryhmän lapsista tukee tämän lapsen hyvinvointia arjessa/ryhmässä?</a:t>
            </a:r>
            <a:endParaRPr lang="fi-FI" dirty="0">
              <a:solidFill>
                <a:srgbClr val="FFFFFF">
                  <a:alpha val="58000"/>
                </a:srgbClr>
              </a:solidFill>
              <a:ea typeface="+mn-lt"/>
              <a:cs typeface="+mn-lt"/>
            </a:endParaRPr>
          </a:p>
          <a:p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Vastaukset kirjataan ja välitetään tulevalle luokanopettajalle.</a:t>
            </a:r>
          </a:p>
          <a:p>
            <a:endParaRPr lang="en-US" dirty="0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5BE2CF8-7196-4BC3-B312-B0EE486D9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8226571" y="2916066"/>
            <a:ext cx="3518890" cy="3293724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2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73AA7E-FB13-4C7C-BE86-ECAD9E590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6EC153-DED3-475F-9AE0-D69887DFC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756A1B-6950-48DF-9439-2314515C3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4789061" cy="6858000"/>
          </a:xfrm>
          <a:custGeom>
            <a:avLst/>
            <a:gdLst>
              <a:gd name="connsiteX0" fmla="*/ 0 w 4789061"/>
              <a:gd name="connsiteY0" fmla="*/ 0 h 6858000"/>
              <a:gd name="connsiteX1" fmla="*/ 4248416 w 4789061"/>
              <a:gd name="connsiteY1" fmla="*/ 0 h 6858000"/>
              <a:gd name="connsiteX2" fmla="*/ 4442571 w 4789061"/>
              <a:gd name="connsiteY2" fmla="*/ 413260 h 6858000"/>
              <a:gd name="connsiteX3" fmla="*/ 4652176 w 4789061"/>
              <a:gd name="connsiteY3" fmla="*/ 4153439 h 6858000"/>
              <a:gd name="connsiteX4" fmla="*/ 3478386 w 4789061"/>
              <a:gd name="connsiteY4" fmla="*/ 6758958 h 6858000"/>
              <a:gd name="connsiteX5" fmla="*/ 3423920 w 4789061"/>
              <a:gd name="connsiteY5" fmla="*/ 6858000 h 6858000"/>
              <a:gd name="connsiteX6" fmla="*/ 0 w 47890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9061" h="6858000">
                <a:moveTo>
                  <a:pt x="0" y="0"/>
                </a:moveTo>
                <a:lnTo>
                  <a:pt x="4248416" y="0"/>
                </a:lnTo>
                <a:lnTo>
                  <a:pt x="4442571" y="413260"/>
                </a:lnTo>
                <a:cubicBezTo>
                  <a:pt x="5071387" y="1505896"/>
                  <a:pt x="4652176" y="3775219"/>
                  <a:pt x="4652176" y="4153439"/>
                </a:cubicBezTo>
                <a:cubicBezTo>
                  <a:pt x="4652176" y="5624297"/>
                  <a:pt x="3855675" y="6170615"/>
                  <a:pt x="3478386" y="6758958"/>
                </a:cubicBezTo>
                <a:lnTo>
                  <a:pt x="342392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E998D4-716A-48EA-9C6F-A510D272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29638"/>
            <a:ext cx="3648858" cy="3231161"/>
          </a:xfrm>
        </p:spPr>
        <p:txBody>
          <a:bodyPr>
            <a:normAutofit/>
          </a:bodyPr>
          <a:lstStyle/>
          <a:p>
            <a:r>
              <a:rPr lang="fi-FI" dirty="0"/>
              <a:t>Vahvuuspohjaisen ajattelun tuominen,</a:t>
            </a:r>
            <a:br>
              <a:rPr lang="fi-FI" dirty="0"/>
            </a:br>
            <a:r>
              <a:rPr lang="fi-FI" dirty="0"/>
              <a:t>vahvuustuokiot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F85A6BBD-7399-450C-8FA5-F8AE24156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4394617">
            <a:off x="2970833" y="4308884"/>
            <a:ext cx="2069886" cy="1937439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20249-D8BC-4BB9-9504-8AEE664F0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521" y="633600"/>
            <a:ext cx="5503441" cy="4749154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fi-FI" sz="2400" dirty="0">
                <a:solidFill>
                  <a:srgbClr val="FFFFFF"/>
                </a:solidFill>
                <a:ea typeface="+mn-lt"/>
                <a:cs typeface="+mn-lt"/>
              </a:rPr>
              <a:t>Alkuopetuksessa tuodaan esille vahvuuspohjaista ajattelua</a:t>
            </a:r>
          </a:p>
          <a:p>
            <a:pPr lvl="1"/>
            <a:r>
              <a:rPr lang="fi-FI" sz="2400" dirty="0">
                <a:solidFill>
                  <a:srgbClr val="FFFFFF"/>
                </a:solidFill>
                <a:ea typeface="+mn-lt"/>
                <a:cs typeface="+mn-lt"/>
              </a:rPr>
              <a:t>Vahvuustuokiot lapsille. Käytössä hankkeen aikana valmisteltu </a:t>
            </a:r>
            <a:r>
              <a:rPr lang="fi-FI" sz="2400" u="sng" dirty="0">
                <a:solidFill>
                  <a:srgbClr val="FFFFFF"/>
                </a:solidFill>
                <a:ea typeface="+mn-lt"/>
                <a:cs typeface="+mn-lt"/>
              </a:rPr>
              <a:t>Voimavahvuuksilla alkuun -materiaali</a:t>
            </a:r>
          </a:p>
          <a:p>
            <a:pPr lvl="1"/>
            <a:r>
              <a:rPr lang="fi-FI" sz="2400" dirty="0">
                <a:solidFill>
                  <a:srgbClr val="FFFFFF"/>
                </a:solidFill>
                <a:ea typeface="+mn-lt"/>
                <a:cs typeface="+mn-lt"/>
              </a:rPr>
              <a:t>Vahvuusvaris-materiaalit (Kaisa Vuorinen)</a:t>
            </a:r>
          </a:p>
          <a:p>
            <a:pPr lvl="1"/>
            <a:r>
              <a:rPr lang="fi-FI" sz="2400" dirty="0">
                <a:solidFill>
                  <a:srgbClr val="FFFFFF"/>
                </a:solidFill>
                <a:ea typeface="+mn-lt"/>
                <a:cs typeface="+mn-lt"/>
              </a:rPr>
              <a:t>Omien ja toisten vahvuuksien tunnistaminen</a:t>
            </a:r>
          </a:p>
          <a:p>
            <a:endParaRPr lang="en-US" dirty="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solidFill>
                <a:srgbClr val="FFFFFF">
                  <a:alpha val="58000"/>
                </a:srgbClr>
              </a:solidFill>
              <a:ea typeface="+mn-lt"/>
              <a:cs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5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E9D6223-8D87-4038-BE74-D5224B024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FBF49-EC0D-4E09-A77B-DB4E8257E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3AA13D0-BF0A-4B8F-9FD6-CAE2DCD93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9705717" cy="6858000"/>
          </a:xfrm>
          <a:custGeom>
            <a:avLst/>
            <a:gdLst>
              <a:gd name="connsiteX0" fmla="*/ 0 w 9705717"/>
              <a:gd name="connsiteY0" fmla="*/ 0 h 6858000"/>
              <a:gd name="connsiteX1" fmla="*/ 8892014 w 9705717"/>
              <a:gd name="connsiteY1" fmla="*/ 0 h 6858000"/>
              <a:gd name="connsiteX2" fmla="*/ 8948109 w 9705717"/>
              <a:gd name="connsiteY2" fmla="*/ 119185 h 6858000"/>
              <a:gd name="connsiteX3" fmla="*/ 9361712 w 9705717"/>
              <a:gd name="connsiteY3" fmla="*/ 1009060 h 6858000"/>
              <a:gd name="connsiteX4" fmla="*/ 9569814 w 9705717"/>
              <a:gd name="connsiteY4" fmla="*/ 4722415 h 6858000"/>
              <a:gd name="connsiteX5" fmla="*/ 8937785 w 9705717"/>
              <a:gd name="connsiteY5" fmla="*/ 6619105 h 6858000"/>
              <a:gd name="connsiteX6" fmla="*/ 8749280 w 9705717"/>
              <a:gd name="connsiteY6" fmla="*/ 6858000 h 6858000"/>
              <a:gd name="connsiteX7" fmla="*/ 0 w 9705717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05717" h="6858000">
                <a:moveTo>
                  <a:pt x="0" y="0"/>
                </a:moveTo>
                <a:lnTo>
                  <a:pt x="8892014" y="0"/>
                </a:lnTo>
                <a:lnTo>
                  <a:pt x="8948109" y="119185"/>
                </a:lnTo>
                <a:cubicBezTo>
                  <a:pt x="9080774" y="406683"/>
                  <a:pt x="9216041" y="706568"/>
                  <a:pt x="9361712" y="1009060"/>
                </a:cubicBezTo>
                <a:cubicBezTo>
                  <a:pt x="9986018" y="2093861"/>
                  <a:pt x="9569814" y="4346908"/>
                  <a:pt x="9569814" y="4722415"/>
                </a:cubicBezTo>
                <a:cubicBezTo>
                  <a:pt x="9569814" y="5635108"/>
                  <a:pt x="9260912" y="6189243"/>
                  <a:pt x="8937785" y="6619105"/>
                </a:cubicBezTo>
                <a:lnTo>
                  <a:pt x="874928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BEBCF5-E10D-4893-A150-B7729FACC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8236105" cy="1477328"/>
          </a:xfrm>
        </p:spPr>
        <p:txBody>
          <a:bodyPr wrap="square" anchor="ctr"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Opettajien ja ohjaajien ammattitaidon ja osaamisen monipuolinen hyödyntäminen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049CA-F6D2-444A-818E-B50B2415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6911975" cy="3864598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r>
              <a:rPr lang="fi-FI" dirty="0">
                <a:solidFill>
                  <a:srgbClr val="FFFFFF"/>
                </a:solidFill>
              </a:rPr>
              <a:t>Opetuksen suunnittelussa huomioidaan opettajien vahvuudet.</a:t>
            </a: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pPr lvl="1"/>
            <a:r>
              <a:rPr lang="fi-FI" dirty="0">
                <a:solidFill>
                  <a:srgbClr val="FFFFFF"/>
                </a:solidFill>
                <a:ea typeface="+mn-lt"/>
                <a:cs typeface="+mn-lt"/>
              </a:rPr>
              <a:t>Aikuisten vahvuuksien hyödyntäminen ja kohdentaminen opetuksen suunnittelussa.</a:t>
            </a:r>
            <a:endParaRPr lang="fi-FI" dirty="0">
              <a:solidFill>
                <a:srgbClr val="FFFFFF"/>
              </a:solidFill>
            </a:endParaRPr>
          </a:p>
          <a:p>
            <a:pPr lvl="1"/>
            <a:r>
              <a:rPr lang="fi-FI" dirty="0">
                <a:solidFill>
                  <a:srgbClr val="FFFFFF"/>
                </a:solidFill>
              </a:rPr>
              <a:t>Päätetään yhdessä, kenen aikuisen kanssa kukin oppilas työskentelee.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Jaetaan, mitkä asiat ovat kenenkin aikuisen vastuulla.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Huomioidaan yhdessä erityisopetuksen ja ohjaajan tuen kohdentaminen sitä tarvitseville ikään katsomatta (joustavat ryhmät).</a:t>
            </a:r>
            <a:endParaRPr lang="fi-FI" dirty="0" err="1">
              <a:solidFill>
                <a:srgbClr val="FFFFFF">
                  <a:alpha val="58000"/>
                </a:srgbClr>
              </a:solidFill>
            </a:endParaRPr>
          </a:p>
          <a:p>
            <a:pPr lvl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5BE2CF8-7196-4BC3-B312-B0EE486D9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8226571" y="2916066"/>
            <a:ext cx="3518890" cy="3293724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23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73AA7E-FB13-4C7C-BE86-ECAD9E590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6EC153-DED3-475F-9AE0-D69887DFC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756A1B-6950-48DF-9439-2314515C37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4789061" cy="6858000"/>
          </a:xfrm>
          <a:custGeom>
            <a:avLst/>
            <a:gdLst>
              <a:gd name="connsiteX0" fmla="*/ 0 w 4789061"/>
              <a:gd name="connsiteY0" fmla="*/ 0 h 6858000"/>
              <a:gd name="connsiteX1" fmla="*/ 4248416 w 4789061"/>
              <a:gd name="connsiteY1" fmla="*/ 0 h 6858000"/>
              <a:gd name="connsiteX2" fmla="*/ 4442571 w 4789061"/>
              <a:gd name="connsiteY2" fmla="*/ 413260 h 6858000"/>
              <a:gd name="connsiteX3" fmla="*/ 4652176 w 4789061"/>
              <a:gd name="connsiteY3" fmla="*/ 4153439 h 6858000"/>
              <a:gd name="connsiteX4" fmla="*/ 3478386 w 4789061"/>
              <a:gd name="connsiteY4" fmla="*/ 6758958 h 6858000"/>
              <a:gd name="connsiteX5" fmla="*/ 3423920 w 4789061"/>
              <a:gd name="connsiteY5" fmla="*/ 6858000 h 6858000"/>
              <a:gd name="connsiteX6" fmla="*/ 0 w 47890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9061" h="6858000">
                <a:moveTo>
                  <a:pt x="0" y="0"/>
                </a:moveTo>
                <a:lnTo>
                  <a:pt x="4248416" y="0"/>
                </a:lnTo>
                <a:lnTo>
                  <a:pt x="4442571" y="413260"/>
                </a:lnTo>
                <a:cubicBezTo>
                  <a:pt x="5071387" y="1505896"/>
                  <a:pt x="4652176" y="3775219"/>
                  <a:pt x="4652176" y="4153439"/>
                </a:cubicBezTo>
                <a:cubicBezTo>
                  <a:pt x="4652176" y="5624297"/>
                  <a:pt x="3855675" y="6170615"/>
                  <a:pt x="3478386" y="6758958"/>
                </a:cubicBezTo>
                <a:lnTo>
                  <a:pt x="342392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55494-9867-49F4-B7C5-EF5EC9643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50" y="574541"/>
            <a:ext cx="4906937" cy="2385913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Yhteisopettajuustunnit sekä</a:t>
            </a:r>
            <a:br>
              <a:rPr lang="fi-FI" dirty="0">
                <a:ea typeface="+mj-lt"/>
                <a:cs typeface="+mj-lt"/>
              </a:rPr>
            </a:br>
            <a:r>
              <a:rPr lang="fi-FI" dirty="0">
                <a:ea typeface="+mj-lt"/>
                <a:cs typeface="+mj-lt"/>
              </a:rPr>
              <a:t> luku- ja kirjoitustunnit</a:t>
            </a:r>
            <a:br>
              <a:rPr lang="fi-FI" dirty="0">
                <a:ea typeface="+mj-lt"/>
                <a:cs typeface="+mj-lt"/>
              </a:rPr>
            </a:br>
            <a:r>
              <a:rPr lang="fi-FI" dirty="0">
                <a:ea typeface="+mj-lt"/>
                <a:cs typeface="+mj-lt"/>
              </a:rPr>
              <a:t>n. 6 oppituntia viikossa</a:t>
            </a:r>
            <a:endParaRPr lang="en-US" dirty="0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F85A6BBD-7399-450C-8FA5-F8AE24156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4394617">
            <a:off x="2970833" y="4308884"/>
            <a:ext cx="2069886" cy="1937439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8BF08-5E6B-4774-BCA0-9E75FF99A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598" y="576450"/>
            <a:ext cx="6589037" cy="5697505"/>
          </a:xfrm>
        </p:spPr>
        <p:txBody>
          <a:bodyPr vert="horz" lIns="0" tIns="0" rIns="0" bIns="0" rtlCol="0" anchor="t">
            <a:normAutofit fontScale="62500" lnSpcReduction="20000"/>
          </a:bodyPr>
          <a:lstStyle/>
          <a:p>
            <a:r>
              <a:rPr lang="fi-FI" dirty="0">
                <a:solidFill>
                  <a:srgbClr val="FFFFFF"/>
                </a:solidFill>
              </a:rPr>
              <a:t>Olemme </a:t>
            </a:r>
            <a:r>
              <a:rPr lang="fi-FI" dirty="0" err="1">
                <a:solidFill>
                  <a:srgbClr val="FFFFFF"/>
                </a:solidFill>
              </a:rPr>
              <a:t>palkittaneet</a:t>
            </a:r>
            <a:r>
              <a:rPr lang="fi-FI" dirty="0">
                <a:solidFill>
                  <a:srgbClr val="FFFFFF"/>
                </a:solidFill>
              </a:rPr>
              <a:t> lukujärjestyksiin tunnit ( n. 6 h/ vko), joilla yhteisopettajuus järjestetään</a:t>
            </a:r>
          </a:p>
          <a:p>
            <a:r>
              <a:rPr lang="fi-FI" dirty="0">
                <a:solidFill>
                  <a:srgbClr val="FFFFFF"/>
                </a:solidFill>
              </a:rPr>
              <a:t>Oppilaat jaetaan yhteisopettajuustunneilla kahteen ryhmään ja luku- ja kirjoitustunneilla neljään ryhmään.</a:t>
            </a:r>
          </a:p>
          <a:p>
            <a:r>
              <a:rPr lang="fi-FI" dirty="0">
                <a:solidFill>
                  <a:srgbClr val="FFFFFF"/>
                </a:solidFill>
              </a:rPr>
              <a:t>Yhteisopettajuutta hyödynnetään suomen kielen, matematiikan, ympäristöopin, englannin, liikunnan ja musiikin tunneilla.</a:t>
            </a:r>
          </a:p>
          <a:p>
            <a:pPr marL="0" indent="0" algn="ctr">
              <a:buNone/>
            </a:pPr>
            <a:r>
              <a:rPr lang="fi-FI" dirty="0">
                <a:solidFill>
                  <a:srgbClr val="FFFFFF"/>
                </a:solidFill>
              </a:rPr>
              <a:t>YHTEISOPETTAJUUSTUNNIT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1A + joustoryhmän 1.-luokkalaiset + 1. luokan luokanopettaja+ joustoluokan erityisopettaja ja koulunkäynninohjaaja(t)</a:t>
            </a:r>
          </a:p>
          <a:p>
            <a:pPr lvl="1"/>
            <a:r>
              <a:rPr lang="fi-FI" dirty="0">
                <a:solidFill>
                  <a:srgbClr val="FFFFFF"/>
                </a:solidFill>
              </a:rPr>
              <a:t>2A + joustoryhmän 2.-luokkalaiset + 2. luokan luokanopettaja, laaja-alainen erityisopettaja ja koulunkäynninohjaaja(t).</a:t>
            </a:r>
            <a:endParaRPr lang="fi-FI" dirty="0">
              <a:solidFill>
                <a:srgbClr val="FFFFFF">
                  <a:alpha val="58000"/>
                </a:srgbClr>
              </a:solidFill>
              <a:ea typeface="+mn-lt"/>
              <a:cs typeface="+mn-lt"/>
            </a:endParaRPr>
          </a:p>
          <a:p>
            <a:pPr lvl="1"/>
            <a:endParaRPr lang="fi-FI" dirty="0">
              <a:solidFill>
                <a:srgbClr val="FFFFFF"/>
              </a:solidFill>
              <a:ea typeface="+mn-lt"/>
              <a:cs typeface="+mn-lt"/>
            </a:endParaRPr>
          </a:p>
          <a:p>
            <a:pPr marL="457200" lvl="1" indent="0" algn="ctr">
              <a:buNone/>
            </a:pPr>
            <a:r>
              <a:rPr lang="fi-FI" dirty="0">
                <a:solidFill>
                  <a:schemeClr val="tx1"/>
                </a:solidFill>
                <a:ea typeface="+mn-lt"/>
                <a:cs typeface="+mn-lt"/>
              </a:rPr>
              <a:t>LUKU- JA KIRJOITUSTUNNIT</a:t>
            </a:r>
          </a:p>
          <a:p>
            <a:pPr marL="457200" lvl="1" indent="0" algn="ctr">
              <a:buNone/>
            </a:pPr>
            <a:endParaRPr lang="fi-FI" dirty="0">
              <a:solidFill>
                <a:schemeClr val="tx1"/>
              </a:solidFill>
              <a:ea typeface="+mn-lt"/>
              <a:cs typeface="+mn-lt"/>
            </a:endParaRPr>
          </a:p>
          <a:p>
            <a:pPr lvl="1"/>
            <a:r>
              <a:rPr lang="fi-FI" dirty="0">
                <a:solidFill>
                  <a:schemeClr val="tx1"/>
                </a:solidFill>
              </a:rPr>
              <a:t>1.-2. luokkien oppilaat jaetaan neljään ryhmään luku- ja kirjoitustaitonsa mukaisesti. Ryhmistä ovat vastuussa erityis- ja luokan opettajat. Ryhmittelyjä muutetaan vuoden kuluessa oppilaiden tarpeiden mukaan.</a:t>
            </a:r>
          </a:p>
          <a:p>
            <a:pPr marL="457200" lvl="1" indent="0" algn="ctr">
              <a:buNone/>
            </a:pPr>
            <a:endParaRPr lang="fi-FI" dirty="0">
              <a:solidFill>
                <a:schemeClr val="tx1"/>
              </a:solidFill>
              <a:ea typeface="+mn-lt"/>
              <a:cs typeface="+mn-lt"/>
            </a:endParaRPr>
          </a:p>
          <a:p>
            <a:pPr marL="457200" lvl="1" indent="0" algn="ctr">
              <a:buNone/>
            </a:pPr>
            <a:r>
              <a:rPr lang="fi-FI" dirty="0">
                <a:solidFill>
                  <a:schemeClr val="tx1"/>
                </a:solidFill>
                <a:ea typeface="+mn-lt"/>
                <a:cs typeface="+mn-lt"/>
              </a:rPr>
              <a:t>VAATI-OPPILAIDEN INTEGROINTI</a:t>
            </a:r>
          </a:p>
          <a:p>
            <a:pPr lvl="1"/>
            <a:endParaRPr lang="fi-FI" dirty="0">
              <a:solidFill>
                <a:schemeClr val="tx1"/>
              </a:solidFill>
              <a:ea typeface="+mn-lt"/>
              <a:cs typeface="+mn-lt"/>
            </a:endParaRPr>
          </a:p>
          <a:p>
            <a:pPr lvl="1"/>
            <a:r>
              <a:rPr lang="fi-FI" dirty="0">
                <a:solidFill>
                  <a:schemeClr val="tx1"/>
                </a:solidFill>
                <a:ea typeface="+mn-lt"/>
                <a:cs typeface="+mn-lt"/>
              </a:rPr>
              <a:t>Vaativan erityisen tuen ryhmän oppilaat vierailevat alkuopetusluokkien tunneilla (esim. musiikin tunnit)</a:t>
            </a:r>
            <a:endParaRPr lang="fi-FI" dirty="0">
              <a:solidFill>
                <a:schemeClr val="tx1"/>
              </a:solidFill>
            </a:endParaRPr>
          </a:p>
          <a:p>
            <a:pPr lvl="1"/>
            <a:endParaRPr lang="fi-FI" dirty="0">
              <a:solidFill>
                <a:srgbClr val="FFFFFF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fi-FI" dirty="0">
              <a:solidFill>
                <a:srgbClr val="FFFFFF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fi-FI" dirty="0">
              <a:solidFill>
                <a:srgbClr val="FFFFFF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920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E9D6223-8D87-4038-BE74-D5224B024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6FBF49-EC0D-4E09-A77B-DB4E8257E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3AA13D0-BF0A-4B8F-9FD6-CAE2DCD93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9705717" cy="6858000"/>
          </a:xfrm>
          <a:custGeom>
            <a:avLst/>
            <a:gdLst>
              <a:gd name="connsiteX0" fmla="*/ 0 w 9705717"/>
              <a:gd name="connsiteY0" fmla="*/ 0 h 6858000"/>
              <a:gd name="connsiteX1" fmla="*/ 8892014 w 9705717"/>
              <a:gd name="connsiteY1" fmla="*/ 0 h 6858000"/>
              <a:gd name="connsiteX2" fmla="*/ 8948109 w 9705717"/>
              <a:gd name="connsiteY2" fmla="*/ 119185 h 6858000"/>
              <a:gd name="connsiteX3" fmla="*/ 9361712 w 9705717"/>
              <a:gd name="connsiteY3" fmla="*/ 1009060 h 6858000"/>
              <a:gd name="connsiteX4" fmla="*/ 9569814 w 9705717"/>
              <a:gd name="connsiteY4" fmla="*/ 4722415 h 6858000"/>
              <a:gd name="connsiteX5" fmla="*/ 8937785 w 9705717"/>
              <a:gd name="connsiteY5" fmla="*/ 6619105 h 6858000"/>
              <a:gd name="connsiteX6" fmla="*/ 8749280 w 9705717"/>
              <a:gd name="connsiteY6" fmla="*/ 6858000 h 6858000"/>
              <a:gd name="connsiteX7" fmla="*/ 0 w 9705717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05717" h="6858000">
                <a:moveTo>
                  <a:pt x="0" y="0"/>
                </a:moveTo>
                <a:lnTo>
                  <a:pt x="8892014" y="0"/>
                </a:lnTo>
                <a:lnTo>
                  <a:pt x="8948109" y="119185"/>
                </a:lnTo>
                <a:cubicBezTo>
                  <a:pt x="9080774" y="406683"/>
                  <a:pt x="9216041" y="706568"/>
                  <a:pt x="9361712" y="1009060"/>
                </a:cubicBezTo>
                <a:cubicBezTo>
                  <a:pt x="9986018" y="2093861"/>
                  <a:pt x="9569814" y="4346908"/>
                  <a:pt x="9569814" y="4722415"/>
                </a:cubicBezTo>
                <a:cubicBezTo>
                  <a:pt x="9569814" y="5635108"/>
                  <a:pt x="9260912" y="6189243"/>
                  <a:pt x="8937785" y="6619105"/>
                </a:cubicBezTo>
                <a:lnTo>
                  <a:pt x="874928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16BEEC-BD1B-483A-A975-0A8354E4C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6911974" cy="1477328"/>
          </a:xfrm>
        </p:spPr>
        <p:txBody>
          <a:bodyPr wrap="square" anchor="ctr"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fi-FI" dirty="0">
                <a:ea typeface="+mj-lt"/>
                <a:cs typeface="+mj-lt"/>
              </a:rPr>
              <a:t>Vahvuustuokiot ja hyvinvointitunnit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90396-550A-4DD4-BE48-23DCD6664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6911975" cy="3502023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r>
              <a:rPr lang="fi-FI" dirty="0">
                <a:solidFill>
                  <a:srgbClr val="FFFFFF"/>
                </a:solidFill>
              </a:rPr>
              <a:t>Alkuopetuksessa käytössä vahvuustuokiot ja hyvinvointiohjaajan pitämät hyvinvointitunnit.</a:t>
            </a:r>
            <a:endParaRPr lang="fi-FI" dirty="0">
              <a:solidFill>
                <a:srgbClr val="FFFFFF">
                  <a:alpha val="58000"/>
                </a:srgbClr>
              </a:solidFill>
            </a:endParaRPr>
          </a:p>
          <a:p>
            <a:r>
              <a:rPr lang="fi-FI" dirty="0">
                <a:solidFill>
                  <a:srgbClr val="FFFFFF"/>
                </a:solidFill>
              </a:rPr>
              <a:t>Vahvuustuokioissa hyödynnetään Huomaa hyvä -materiaaleja (Kaisa Vuorinen)</a:t>
            </a:r>
          </a:p>
          <a:p>
            <a:r>
              <a:rPr lang="fi-FI" dirty="0">
                <a:solidFill>
                  <a:srgbClr val="FFFFFF"/>
                </a:solidFill>
              </a:rPr>
              <a:t>Koulun hyvinvointiohjaajan pitämillä hyvinvointitunneilla keskitytään oppilaan kokonaisvaltaisen hyvinvoinnin tukemiseen ja harjoitellaan koululaisen taitoja. Harjoitellaan erityisesti ryhmässä toimimista ja toisen huomioon ottamista.</a:t>
            </a:r>
          </a:p>
          <a:p>
            <a:endParaRPr lang="fi-FI" dirty="0">
              <a:solidFill>
                <a:srgbClr val="FFFFFF"/>
              </a:solidFill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15BE2CF8-7196-4BC3-B312-B0EE486D9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5824556">
            <a:off x="8226571" y="2916066"/>
            <a:ext cx="3518890" cy="3293724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30243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Sagona Book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632</Words>
  <Application>Microsoft Macintosh PowerPoint</Application>
  <PresentationFormat>Laajakuva</PresentationFormat>
  <Paragraphs>93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Arial</vt:lpstr>
      <vt:lpstr>Avenir Next LT Pro</vt:lpstr>
      <vt:lpstr>Sagona Book</vt:lpstr>
      <vt:lpstr>The Hand Extrablack</vt:lpstr>
      <vt:lpstr>BlobVTI</vt:lpstr>
      <vt:lpstr>Inklua alkuun -hanke</vt:lpstr>
      <vt:lpstr>LÄHTÖKOHTA JA TAVOITE</vt:lpstr>
      <vt:lpstr>Inklusiiviseen alkuopetukseen osallistuvat:</vt:lpstr>
      <vt:lpstr>Pataluodon koulun käytänteet inklusiisivisessa alkuopetuksessa</vt:lpstr>
      <vt:lpstr>Lapsen vahvuuksien painottaminen esikoululaisten siirtopalavereissa, vahvuuksiin liittyvät kysymykset</vt:lpstr>
      <vt:lpstr>Vahvuuspohjaisen ajattelun tuominen, vahvuustuokiot</vt:lpstr>
      <vt:lpstr>Opettajien ja ohjaajien ammattitaidon ja osaamisen monipuolinen hyödyntäminen</vt:lpstr>
      <vt:lpstr>Yhteisopettajuustunnit sekä  luku- ja kirjoitustunnit n. 6 oppituntia viikossa</vt:lpstr>
      <vt:lpstr>Vahvuustuokiot ja hyvinvointitunnit</vt:lpstr>
      <vt:lpstr>Positiivinen pedagogiikka kaikessa toiminnassa</vt:lpstr>
      <vt:lpstr>Verso-sovittelut</vt:lpstr>
      <vt:lpstr>Lapset puheeksi -keskustelut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Liukka Marjut</dc:creator>
  <cp:lastModifiedBy>Lea Räisänen</cp:lastModifiedBy>
  <cp:revision>764</cp:revision>
  <dcterms:created xsi:type="dcterms:W3CDTF">2021-05-24T14:24:19Z</dcterms:created>
  <dcterms:modified xsi:type="dcterms:W3CDTF">2022-06-09T07:17:23Z</dcterms:modified>
</cp:coreProperties>
</file>