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60" r:id="rId4"/>
    <p:sldId id="257" r:id="rId5"/>
    <p:sldId id="258" r:id="rId6"/>
    <p:sldId id="261" r:id="rId7"/>
    <p:sldId id="262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2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5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5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4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0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7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5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8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0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6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arsikonkoul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oph.fi/sites/default/files/documents/perusopetuksen_opetussuunnitelman_perusteet_2014.pdf%20Luettu%2028.1.2022" TargetMode="External"/><Relationship Id="rId4" Type="http://schemas.openxmlformats.org/officeDocument/2006/relationships/hyperlink" Target="https://www.oph.fi/sites/default/files/documents/esiopetuksen_opetussuunnitelman_perusteet_201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A8C9D075-5E7D-4F4C-8570-A9F5C1F50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465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43B15C19-3972-A445-B9C4-BE750F87B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4" r="28710"/>
          <a:stretch/>
        </p:blipFill>
        <p:spPr>
          <a:xfrm>
            <a:off x="6096000" y="0"/>
            <a:ext cx="6096000" cy="6857990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B63F55-8970-41E8-9CB0-D3D47C927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fi-FI" sz="1600">
                <a:solidFill>
                  <a:srgbClr val="080808"/>
                </a:solidFill>
              </a:rPr>
              <a:t>Lukuvuosi 2022-2023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E3C223-37DD-4384-ADAF-F886F905D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fi-FI" sz="3800" dirty="0">
                <a:solidFill>
                  <a:srgbClr val="080808"/>
                </a:solidFill>
                <a:latin typeface="+mn-lt"/>
              </a:rPr>
              <a:t>Karsikon koulun </a:t>
            </a:r>
            <a:r>
              <a:rPr lang="fi-FI" sz="3800" dirty="0" err="1">
                <a:solidFill>
                  <a:srgbClr val="080808"/>
                </a:solidFill>
                <a:latin typeface="+mn-lt"/>
              </a:rPr>
              <a:t>esi</a:t>
            </a:r>
            <a:r>
              <a:rPr lang="fi-FI" sz="3800" dirty="0">
                <a:solidFill>
                  <a:srgbClr val="080808"/>
                </a:solidFill>
                <a:latin typeface="+mn-lt"/>
              </a:rPr>
              <a:t>- ja alkuopetus</a:t>
            </a:r>
          </a:p>
        </p:txBody>
      </p:sp>
    </p:spTree>
    <p:extLst>
      <p:ext uri="{BB962C8B-B14F-4D97-AF65-F5344CB8AC3E}">
        <p14:creationId xmlns:p14="http://schemas.microsoft.com/office/powerpoint/2010/main" val="139877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728118-BC48-7C4C-B576-67374672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57" y="0"/>
            <a:ext cx="6116549" cy="2201258"/>
          </a:xfrm>
        </p:spPr>
        <p:txBody>
          <a:bodyPr>
            <a:normAutofit/>
          </a:bodyPr>
          <a:lstStyle/>
          <a:p>
            <a:r>
              <a:rPr lang="fi-FI" dirty="0">
                <a:latin typeface="+mn-lt"/>
              </a:rPr>
              <a:t>Kohti uutta </a:t>
            </a:r>
            <a:r>
              <a:rPr lang="fi-FI" dirty="0" err="1">
                <a:latin typeface="+mn-lt"/>
              </a:rPr>
              <a:t>Inklua</a:t>
            </a:r>
            <a:r>
              <a:rPr lang="fi-FI" dirty="0">
                <a:latin typeface="+mn-lt"/>
              </a:rPr>
              <a:t> alkuun-hankkeen avulla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A05BA083-8989-3543-BD55-FB6CDECCB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8" r="1634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1B985C-A69B-1847-93EB-B0700AB1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919111"/>
            <a:ext cx="4840010" cy="4257852"/>
          </a:xfrm>
        </p:spPr>
        <p:txBody>
          <a:bodyPr>
            <a:normAutofit/>
          </a:bodyPr>
          <a:lstStyle/>
          <a:p>
            <a:r>
              <a:rPr lang="fi-FI" sz="2000" dirty="0" err="1"/>
              <a:t>Inklua</a:t>
            </a:r>
            <a:r>
              <a:rPr lang="fi-FI" sz="2000" dirty="0"/>
              <a:t> alkuun- hankkeen tiimoilta on uuden Karsikon koulun </a:t>
            </a:r>
            <a:r>
              <a:rPr lang="fi-FI" sz="2000" dirty="0" err="1"/>
              <a:t>esi</a:t>
            </a:r>
            <a:r>
              <a:rPr lang="fi-FI" sz="2000" dirty="0"/>
              <a:t>- ja alkuopetuksen lähtökohtia on suunniteltu esiopetuksen ja koulun yhteistyönä syksystä 2021 saakka. </a:t>
            </a:r>
          </a:p>
          <a:p>
            <a:r>
              <a:rPr lang="fi-FI" sz="2000" dirty="0"/>
              <a:t>Karsikon koulun rehtori ja päiväkodin johtaja ovat olleet mukana suunnittelussa.</a:t>
            </a:r>
          </a:p>
          <a:p>
            <a:r>
              <a:rPr lang="fi-FI" sz="2000" dirty="0"/>
              <a:t>Yhteisiä tapaamisia päiväkodin tiloissa on ollut syksyllä 2021 kolme ja keväällä 2022 tulemme tapaamaan kolmesti. </a:t>
            </a:r>
          </a:p>
          <a:p>
            <a:r>
              <a:rPr lang="fi-FI" sz="2000" dirty="0"/>
              <a:t>Syksyllä 2022 varmistuu lopullinen </a:t>
            </a:r>
            <a:r>
              <a:rPr lang="fi-FI" sz="2000" dirty="0" err="1"/>
              <a:t>esi</a:t>
            </a:r>
            <a:r>
              <a:rPr lang="fi-FI" sz="2000" dirty="0"/>
              <a:t>- ja alkuopetuksen henkilöstö ja työskentely jatkuu silloin kaikkien toimijoiden voimin. </a:t>
            </a:r>
          </a:p>
        </p:txBody>
      </p:sp>
    </p:spTree>
    <p:extLst>
      <p:ext uri="{BB962C8B-B14F-4D97-AF65-F5344CB8AC3E}">
        <p14:creationId xmlns:p14="http://schemas.microsoft.com/office/powerpoint/2010/main" val="197487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2C90C0-48C4-48F8-9D26-69B19F91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3" y="365125"/>
            <a:ext cx="7557339" cy="1930949"/>
          </a:xfrm>
        </p:spPr>
        <p:txBody>
          <a:bodyPr>
            <a:noAutofit/>
          </a:bodyPr>
          <a:lstStyle/>
          <a:p>
            <a:r>
              <a:rPr lang="fi-FI" sz="3500" b="1" dirty="0"/>
              <a:t>Syksy 2022:</a:t>
            </a:r>
            <a:br>
              <a:rPr lang="fi-FI" b="1" dirty="0"/>
            </a:br>
            <a:r>
              <a:rPr lang="fi-FI" b="1" dirty="0"/>
              <a:t>Lokakuusta joulukuun loppuun…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7B5ED7-631C-4B7F-8260-8F6B8F862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19111"/>
            <a:ext cx="4619621" cy="4257852"/>
          </a:xfrm>
        </p:spPr>
        <p:txBody>
          <a:bodyPr>
            <a:normAutofit fontScale="92500" lnSpcReduction="20000"/>
          </a:bodyPr>
          <a:lstStyle/>
          <a:p>
            <a:r>
              <a:rPr lang="fi-FI" sz="2000" dirty="0"/>
              <a:t>Uusi karsikon koulu valmistuu </a:t>
            </a:r>
            <a:r>
              <a:rPr lang="fi-FI" sz="2000" dirty="0" err="1"/>
              <a:t>syyslomaan</a:t>
            </a:r>
            <a:r>
              <a:rPr lang="fi-FI" sz="2000" dirty="0"/>
              <a:t> 2022 mennessä: </a:t>
            </a:r>
          </a:p>
          <a:p>
            <a:pPr lvl="1"/>
            <a:r>
              <a:rPr lang="fi-FI" sz="1600" dirty="0"/>
              <a:t>24.10.2022 aloittaminen uusissa tiloissa.</a:t>
            </a:r>
          </a:p>
          <a:p>
            <a:r>
              <a:rPr lang="fi-FI" sz="2000" dirty="0"/>
              <a:t>Kaksi yhteistä </a:t>
            </a:r>
            <a:r>
              <a:rPr lang="fi-FI" sz="2000" dirty="0" err="1"/>
              <a:t>esi</a:t>
            </a:r>
            <a:r>
              <a:rPr lang="fi-FI" sz="2000" dirty="0"/>
              <a:t>- ja alkuopetuksen tapaamista:</a:t>
            </a:r>
          </a:p>
          <a:p>
            <a:pPr lvl="1"/>
            <a:r>
              <a:rPr lang="fi-FI" sz="1600" dirty="0"/>
              <a:t>Tapaaminen syyskuun lopussa ennen muuttoa. </a:t>
            </a:r>
          </a:p>
          <a:p>
            <a:pPr lvl="1"/>
            <a:r>
              <a:rPr lang="fi-FI" sz="1600" dirty="0"/>
              <a:t>Tapaaminen marraskuun alussa, kun olemme muuttaneet uusiin tiloihin.</a:t>
            </a:r>
          </a:p>
          <a:p>
            <a:pPr lvl="1"/>
            <a:r>
              <a:rPr lang="fi-FI" sz="1600" dirty="0"/>
              <a:t>Paikalle kaikki </a:t>
            </a:r>
            <a:r>
              <a:rPr lang="fi-FI" sz="1600" dirty="0" err="1"/>
              <a:t>esi</a:t>
            </a:r>
            <a:r>
              <a:rPr lang="fi-FI" sz="1600" dirty="0"/>
              <a:t>- ja alkuopetuksen toimijat.  </a:t>
            </a:r>
          </a:p>
          <a:p>
            <a:r>
              <a:rPr lang="fi-FI" sz="2000" dirty="0"/>
              <a:t>Palaverien tavoitteena: </a:t>
            </a:r>
          </a:p>
          <a:p>
            <a:pPr lvl="1"/>
            <a:r>
              <a:rPr lang="fi-FI" sz="2000" dirty="0"/>
              <a:t>Esittäytyminen ja tutustuminen</a:t>
            </a:r>
          </a:p>
          <a:p>
            <a:pPr lvl="1"/>
            <a:r>
              <a:rPr lang="fi-FI" sz="2000" dirty="0"/>
              <a:t>Yhteisistä käytänteistä sopiminen</a:t>
            </a:r>
          </a:p>
          <a:p>
            <a:pPr lvl="1"/>
            <a:r>
              <a:rPr lang="fi-FI" sz="2000" dirty="0"/>
              <a:t>Yhteisten hetkien aikatauluttaminen keväälle 2023.</a:t>
            </a:r>
            <a:endParaRPr lang="fi-FI" sz="2400" dirty="0"/>
          </a:p>
          <a:p>
            <a:r>
              <a:rPr lang="fi-FI" sz="2000" dirty="0"/>
              <a:t>Eri lukujärjestys loka-joulukuussa ja keväällä.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20AFF0A3-2208-7D4A-BA8A-E90FDB2C6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849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F2A5BAD7-AB03-7B44-8CE4-3FCF00409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41" r="9091" b="7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4BB630F-1514-4D4E-BCB5-BC27CB29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fi-FI" sz="4000" dirty="0" err="1"/>
              <a:t>Esi</a:t>
            </a:r>
            <a:r>
              <a:rPr lang="fi-FI" sz="4000" dirty="0"/>
              <a:t>- ja alkuopetuksen toimijat 2022-2023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ECF2B7-96EA-4883-BA7F-4492B4C15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109" y="1848556"/>
            <a:ext cx="6620505" cy="4046217"/>
          </a:xfrm>
        </p:spPr>
        <p:txBody>
          <a:bodyPr>
            <a:normAutofit/>
          </a:bodyPr>
          <a:lstStyle/>
          <a:p>
            <a:endParaRPr lang="fi-FI" sz="2000" dirty="0"/>
          </a:p>
          <a:p>
            <a:r>
              <a:rPr lang="fi-FI" sz="2000" dirty="0" err="1"/>
              <a:t>Esioppilaita</a:t>
            </a:r>
            <a:r>
              <a:rPr lang="fi-FI" sz="2000" dirty="0"/>
              <a:t> on 65, </a:t>
            </a:r>
            <a:r>
              <a:rPr lang="fi-FI" sz="2000" dirty="0" err="1"/>
              <a:t>ykkösluokkalaisia</a:t>
            </a:r>
            <a:r>
              <a:rPr lang="fi-FI" sz="2000" dirty="0"/>
              <a:t> 60 ja </a:t>
            </a:r>
            <a:r>
              <a:rPr lang="fi-FI" sz="2000" dirty="0" err="1"/>
              <a:t>kakkosluokkalaisia</a:t>
            </a:r>
            <a:r>
              <a:rPr lang="fi-FI" sz="2000" dirty="0"/>
              <a:t> 60. </a:t>
            </a:r>
            <a:r>
              <a:rPr lang="fi-FI" sz="2000" dirty="0" err="1"/>
              <a:t>Nemo</a:t>
            </a:r>
            <a:r>
              <a:rPr lang="fi-FI" sz="2000" dirty="0"/>
              <a:t>-, Valo- ja Kelpo-luokilla opiskelee myös alkuopetuksen oppilaita. </a:t>
            </a:r>
          </a:p>
          <a:p>
            <a:r>
              <a:rPr lang="fi-FI" sz="2000" dirty="0"/>
              <a:t>Henkilökunta koostuu kuudesta varhaiskasvatuksen opettajasta, kahdesta varhaiskasvatuksen erityisopettajasta, kuudesta luokanopettajasta, yhdestä laaja-alaisesta erityisopettajasta, </a:t>
            </a:r>
            <a:r>
              <a:rPr lang="fi-FI" sz="2000" dirty="0" err="1"/>
              <a:t>Nemo</a:t>
            </a:r>
            <a:r>
              <a:rPr lang="fi-FI" sz="2000" dirty="0"/>
              <a:t>-, Valo- sekä Kelpo-opettajista sekä </a:t>
            </a:r>
            <a:r>
              <a:rPr lang="fi-FI" sz="2000" dirty="0" err="1"/>
              <a:t>koulunkäynninohjaajista</a:t>
            </a:r>
            <a:r>
              <a:rPr lang="fi-FI" sz="2000" dirty="0"/>
              <a:t> ja varhaiskasvatuksen lastenhoitajista.</a:t>
            </a:r>
          </a:p>
        </p:txBody>
      </p:sp>
    </p:spTree>
    <p:extLst>
      <p:ext uri="{BB962C8B-B14F-4D97-AF65-F5344CB8AC3E}">
        <p14:creationId xmlns:p14="http://schemas.microsoft.com/office/powerpoint/2010/main" val="322188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FCBBEB-E50B-4119-845F-264EB67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Autofit/>
          </a:bodyPr>
          <a:lstStyle/>
          <a:p>
            <a:r>
              <a:rPr lang="fi-FI" b="1" dirty="0">
                <a:latin typeface="+mn-lt"/>
              </a:rPr>
              <a:t>Toimintamme lukuvuonna 2022-2023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738BF8-0BEB-42A1-A2C4-26899EF98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" y="2810406"/>
            <a:ext cx="5120113" cy="3462228"/>
          </a:xfrm>
        </p:spPr>
        <p:txBody>
          <a:bodyPr>
            <a:noAutofit/>
          </a:bodyPr>
          <a:lstStyle/>
          <a:p>
            <a:r>
              <a:rPr lang="fi-FI" sz="2000" dirty="0"/>
              <a:t>Toimintamme pohjautuu </a:t>
            </a:r>
            <a:r>
              <a:rPr lang="fi-FI" sz="2000" dirty="0" err="1"/>
              <a:t>esi</a:t>
            </a:r>
            <a:r>
              <a:rPr lang="fi-FI" sz="2000" dirty="0"/>
              <a:t>- ja perusopetuksen opetussuunnitelman perusteisiin (Opetushallitus 2014a ja Opetushallitus 2014b) sekä Karsikon koulun pedagogiseen suunnitelmaan (Koski 2019). </a:t>
            </a:r>
          </a:p>
          <a:p>
            <a:endParaRPr lang="fi-FI" sz="2000" dirty="0"/>
          </a:p>
          <a:p>
            <a:r>
              <a:rPr lang="fi-FI" sz="2000" dirty="0" err="1"/>
              <a:t>Painotamme</a:t>
            </a:r>
            <a:r>
              <a:rPr lang="fi-FI" sz="2000" dirty="0"/>
              <a:t> </a:t>
            </a:r>
            <a:r>
              <a:rPr lang="fi-FI" sz="2000" dirty="0" err="1"/>
              <a:t>esi</a:t>
            </a:r>
            <a:r>
              <a:rPr lang="fi-FI" sz="2000" dirty="0"/>
              <a:t>- ja alkuopetuksessa erityisesti seuraavia:</a:t>
            </a:r>
          </a:p>
          <a:p>
            <a:pPr lvl="1"/>
            <a:r>
              <a:rPr lang="fi-FI" sz="2000" dirty="0"/>
              <a:t>Keskittyminen ja kiireettömyys</a:t>
            </a:r>
          </a:p>
          <a:p>
            <a:pPr lvl="1"/>
            <a:r>
              <a:rPr lang="fi-FI" sz="2000" dirty="0"/>
              <a:t>Ilo ja yhdessä tekeminen ja tutustuminen</a:t>
            </a:r>
          </a:p>
          <a:p>
            <a:pPr lvl="1"/>
            <a:r>
              <a:rPr lang="fi-FI" sz="2000" dirty="0" err="1"/>
              <a:t>Vahvuuspedagogiikka</a:t>
            </a:r>
            <a:endParaRPr lang="fi-FI" sz="2000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DA9D2FE1-3E0F-1049-B44B-B3E269995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3" r="20716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169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99F7E7-E11E-4A9C-B9FE-B76E1623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9" y="211667"/>
            <a:ext cx="7140223" cy="1453445"/>
          </a:xfrm>
        </p:spPr>
        <p:txBody>
          <a:bodyPr>
            <a:normAutofit fontScale="90000"/>
          </a:bodyPr>
          <a:lstStyle/>
          <a:p>
            <a:r>
              <a:rPr lang="fi-FI" sz="4900" b="1" dirty="0"/>
              <a:t>Keskittyminen ja kiireettömyys</a:t>
            </a:r>
            <a:br>
              <a:rPr lang="fi-FI" sz="4100" dirty="0"/>
            </a:br>
            <a:endParaRPr lang="fi-FI" sz="4100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A08204F0-77D6-F047-8B17-8E899DFE7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8" r="15880"/>
          <a:stretch/>
        </p:blipFill>
        <p:spPr>
          <a:xfrm>
            <a:off x="21" y="10"/>
            <a:ext cx="5587980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BB2823-F933-4680-8BD1-9C39A5AA40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6569" y="1001890"/>
            <a:ext cx="5708542" cy="5856100"/>
          </a:xfrm>
        </p:spPr>
        <p:txBody>
          <a:bodyPr>
            <a:noAutofit/>
          </a:bodyPr>
          <a:lstStyle/>
          <a:p>
            <a:r>
              <a:rPr lang="fi-FI" sz="1700" dirty="0"/>
              <a:t>Muuton ennakointi ja turvallisuudentunteen vahvistaminen:</a:t>
            </a:r>
          </a:p>
          <a:p>
            <a:pPr lvl="1"/>
            <a:r>
              <a:rPr lang="fi-FI" sz="1700" dirty="0"/>
              <a:t>Tutustumiskäynti ja pohdinta, mikä muuttaa mukanamme. </a:t>
            </a:r>
          </a:p>
          <a:p>
            <a:r>
              <a:rPr lang="fi-FI" sz="1700" dirty="0"/>
              <a:t>Alussa tutustumiselle annetaan aikaa: </a:t>
            </a:r>
          </a:p>
          <a:p>
            <a:pPr lvl="1"/>
            <a:r>
              <a:rPr lang="fi-FI" sz="1700" dirty="0"/>
              <a:t>Ympäristön haltuun ottaminen oman ryhmän ja opettajan kanssa ja tuella. </a:t>
            </a:r>
          </a:p>
          <a:p>
            <a:pPr lvl="1"/>
            <a:r>
              <a:rPr lang="fi-FI" sz="1700" dirty="0"/>
              <a:t>Pienestä isoon ympäristöön: Käytännöt, koulun säännöt, ruokailut.</a:t>
            </a:r>
          </a:p>
          <a:p>
            <a:pPr lvl="1"/>
            <a:r>
              <a:rPr lang="fi-FI" sz="1700" dirty="0"/>
              <a:t>Vanhemmat: Vanhempainilta ja –tutustuminen mahdollisimman pian.</a:t>
            </a:r>
          </a:p>
          <a:p>
            <a:pPr lvl="1"/>
            <a:r>
              <a:rPr lang="fi-FI" sz="1700" dirty="0"/>
              <a:t>Aikuisen sisäiseen rauhaan panostaminen.</a:t>
            </a:r>
          </a:p>
          <a:p>
            <a:pPr lvl="1"/>
            <a:endParaRPr lang="fi-FI" sz="1700" dirty="0"/>
          </a:p>
          <a:p>
            <a:r>
              <a:rPr lang="fi-FI" sz="1700" dirty="0"/>
              <a:t>Ympäristö tukemassa: Visuaaliset vihjeet, oma paikka ja lokero. Päivittäinen ohjelma ja struktuuri selkeästi esillä.</a:t>
            </a:r>
          </a:p>
          <a:p>
            <a:r>
              <a:rPr lang="fi-FI" sz="1700" dirty="0"/>
              <a:t>Lukujärjestys tukemassa: </a:t>
            </a:r>
            <a:r>
              <a:rPr lang="fi-FI" sz="1700" dirty="0" err="1"/>
              <a:t>Syys</a:t>
            </a:r>
            <a:r>
              <a:rPr lang="fi-FI" sz="1700" dirty="0"/>
              <a:t>- ja </a:t>
            </a:r>
            <a:r>
              <a:rPr lang="fi-FI" sz="1700" dirty="0" err="1"/>
              <a:t>kevätpuolella</a:t>
            </a:r>
            <a:r>
              <a:rPr lang="fi-FI" sz="1700" dirty="0"/>
              <a:t> omat lukujärjestykset. </a:t>
            </a:r>
            <a:r>
              <a:rPr lang="fi-FI" sz="1700" dirty="0" err="1"/>
              <a:t>Opettajavaihdot</a:t>
            </a:r>
            <a:r>
              <a:rPr lang="fi-FI" sz="1700" dirty="0"/>
              <a:t> oman solun sisällä. </a:t>
            </a:r>
          </a:p>
          <a:p>
            <a:r>
              <a:rPr lang="fi-FI" sz="1700" dirty="0"/>
              <a:t>Kohti </a:t>
            </a:r>
            <a:r>
              <a:rPr lang="fi-FI" sz="1700" dirty="0" err="1"/>
              <a:t>ilmiöpohjaisuutta</a:t>
            </a:r>
            <a:r>
              <a:rPr lang="fi-FI" sz="1700" dirty="0"/>
              <a:t>. Katse laajempaan kuin viikoittaiseen </a:t>
            </a:r>
            <a:r>
              <a:rPr lang="fi-FI" sz="1700" dirty="0" err="1"/>
              <a:t>oppiainejakoon</a:t>
            </a:r>
            <a:r>
              <a:rPr lang="fi-FI" sz="1700" dirty="0"/>
              <a:t>.</a:t>
            </a:r>
          </a:p>
          <a:p>
            <a:r>
              <a:rPr lang="fi-FI" sz="1700" dirty="0" err="1"/>
              <a:t>Kummitoiminta</a:t>
            </a:r>
            <a:r>
              <a:rPr lang="fi-FI" sz="1700" dirty="0"/>
              <a:t> käyntiin elo-lokakuuksi sekä jälleen vuoden 2023 alusta. 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20296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E8D0E6F5-5DF4-2548-8048-BE4669E2C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4" t="9091" r="280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68972E-058B-424A-BD9B-FCDB820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4" y="793671"/>
            <a:ext cx="6441088" cy="1434242"/>
          </a:xfrm>
        </p:spPr>
        <p:txBody>
          <a:bodyPr anchor="b">
            <a:noAutofit/>
          </a:bodyPr>
          <a:lstStyle/>
          <a:p>
            <a:r>
              <a:rPr lang="fi-FI" b="1" dirty="0">
                <a:latin typeface="+mn-lt"/>
              </a:rPr>
              <a:t>Ilo ja yhdessä tekeminen</a:t>
            </a:r>
            <a:br>
              <a:rPr lang="fi-FI" b="1" dirty="0">
                <a:latin typeface="+mn-lt"/>
              </a:rPr>
            </a:br>
            <a:endParaRPr lang="fi-FI" b="1" dirty="0">
              <a:latin typeface="+mn-lt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FF5FD5-D9D4-44B8-81F4-97F7D72D1F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815" y="2452624"/>
            <a:ext cx="6884741" cy="3827384"/>
          </a:xfrm>
        </p:spPr>
        <p:txBody>
          <a:bodyPr anchor="t">
            <a:noAutofit/>
          </a:bodyPr>
          <a:lstStyle/>
          <a:p>
            <a:r>
              <a:rPr lang="fi-FI" sz="1900" dirty="0" err="1"/>
              <a:t>Leikinomaisuuden</a:t>
            </a:r>
            <a:r>
              <a:rPr lang="fi-FI" sz="1900" dirty="0"/>
              <a:t> lisääminen: uusi ympäristö haltuun leikkien.</a:t>
            </a:r>
          </a:p>
          <a:p>
            <a:r>
              <a:rPr lang="fi-FI" sz="1900" dirty="0"/>
              <a:t>Uudesta ympäristöstä iloitseminen: positiivinen vire, vaikka asiat vielä ”hakusessa”.</a:t>
            </a:r>
          </a:p>
          <a:p>
            <a:r>
              <a:rPr lang="fi-FI" sz="1900" dirty="0" err="1"/>
              <a:t>Ilmiöpohjaisuuteen</a:t>
            </a:r>
            <a:r>
              <a:rPr lang="fi-FI" sz="1900" dirty="0"/>
              <a:t> </a:t>
            </a:r>
            <a:r>
              <a:rPr lang="fi-FI" sz="1900" dirty="0" err="1"/>
              <a:t>uskaltautuminen</a:t>
            </a:r>
            <a:r>
              <a:rPr lang="fi-FI" sz="1900" dirty="0"/>
              <a:t>: Osallisuus ja lasten ideat.</a:t>
            </a:r>
          </a:p>
          <a:p>
            <a:r>
              <a:rPr lang="fi-FI" sz="1900" dirty="0" err="1"/>
              <a:t>Lapsiparlamentti</a:t>
            </a:r>
            <a:r>
              <a:rPr lang="fi-FI" sz="1900" dirty="0"/>
              <a:t>: Aktiivisuus, osallisuus, </a:t>
            </a:r>
            <a:r>
              <a:rPr lang="fi-FI" sz="1900" dirty="0" err="1"/>
              <a:t>ratkaisukeskeisyys</a:t>
            </a:r>
            <a:r>
              <a:rPr lang="fi-FI" sz="1900" dirty="0"/>
              <a:t>, myönteisyys.</a:t>
            </a:r>
          </a:p>
          <a:p>
            <a:r>
              <a:rPr lang="fi-FI" sz="1900" dirty="0"/>
              <a:t>Kuukauden yhteinen hetki keväälle: Musiikki, satu, draama, pelit ja liikunta.</a:t>
            </a:r>
          </a:p>
          <a:p>
            <a:r>
              <a:rPr lang="fi-FI" sz="1900" dirty="0"/>
              <a:t>Vanhempainillat </a:t>
            </a:r>
          </a:p>
          <a:p>
            <a:r>
              <a:rPr lang="fi-FI" sz="1900" dirty="0"/>
              <a:t>Ympäristön vaihto: Eskarit koulun soluun ja koulu </a:t>
            </a:r>
            <a:r>
              <a:rPr lang="fi-FI" sz="1900" dirty="0" err="1"/>
              <a:t>eskarisoluun</a:t>
            </a:r>
            <a:r>
              <a:rPr lang="fi-FI" sz="1900" dirty="0"/>
              <a:t>.</a:t>
            </a:r>
          </a:p>
          <a:p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378942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3B03AE-1687-4D86-87CB-B2ED6BC6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866" y="-163835"/>
            <a:ext cx="7489356" cy="1668424"/>
          </a:xfrm>
        </p:spPr>
        <p:txBody>
          <a:bodyPr anchor="b">
            <a:noAutofit/>
          </a:bodyPr>
          <a:lstStyle/>
          <a:p>
            <a:r>
              <a:rPr lang="fi-FI" b="1" dirty="0" err="1"/>
              <a:t>Vahvuuspedagogiikka</a:t>
            </a:r>
            <a:r>
              <a:rPr lang="fi-FI" b="1" dirty="0"/>
              <a:t>:</a:t>
            </a:r>
            <a:br>
              <a:rPr lang="fi-FI" b="1" dirty="0"/>
            </a:br>
            <a:r>
              <a:rPr lang="fi-FI" b="1" dirty="0" err="1"/>
              <a:t>Voimavahvuuksilla</a:t>
            </a:r>
            <a:r>
              <a:rPr lang="fi-FI" b="1" dirty="0"/>
              <a:t> alkuun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45B3BF-37A6-4CC8-ADB8-9B9106B72E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334" y="1778000"/>
            <a:ext cx="6039556" cy="4233333"/>
          </a:xfrm>
        </p:spPr>
        <p:txBody>
          <a:bodyPr>
            <a:normAutofit lnSpcReduction="10000"/>
          </a:bodyPr>
          <a:lstStyle/>
          <a:p>
            <a:r>
              <a:rPr lang="fi-FI" sz="1900" dirty="0" err="1"/>
              <a:t>Esi</a:t>
            </a:r>
            <a:r>
              <a:rPr lang="fi-FI" sz="1900" dirty="0"/>
              <a:t>- ja alkuopetuksessa aloitetaan </a:t>
            </a:r>
            <a:r>
              <a:rPr lang="fi-FI" sz="1900" dirty="0" err="1"/>
              <a:t>voimavahvuuksista</a:t>
            </a:r>
            <a:r>
              <a:rPr lang="fi-FI" sz="1900" dirty="0"/>
              <a:t>: Itsesäätely, sinnikkyys ja ystävällisyys</a:t>
            </a:r>
          </a:p>
          <a:p>
            <a:r>
              <a:rPr lang="fi-FI" sz="1900" dirty="0"/>
              <a:t>Karsikon ja </a:t>
            </a:r>
            <a:r>
              <a:rPr lang="fi-FI" sz="1900" dirty="0" err="1"/>
              <a:t>Pataluodon</a:t>
            </a:r>
            <a:r>
              <a:rPr lang="fi-FI" sz="1900" dirty="0"/>
              <a:t> koulun yhteistyönä on tehty </a:t>
            </a:r>
            <a:r>
              <a:rPr lang="fi-FI" sz="1900" dirty="0" err="1"/>
              <a:t>Inklua</a:t>
            </a:r>
            <a:r>
              <a:rPr lang="fi-FI" sz="1900" dirty="0"/>
              <a:t> alkuun- hankkeen tiimoilta </a:t>
            </a:r>
            <a:r>
              <a:rPr lang="fi-FI" sz="1900" dirty="0" err="1"/>
              <a:t>Voimavahvuuksilla</a:t>
            </a:r>
            <a:r>
              <a:rPr lang="fi-FI" sz="1900" dirty="0"/>
              <a:t> alkuun - koonti. Siinä esitellään </a:t>
            </a:r>
            <a:r>
              <a:rPr lang="fi-FI" sz="1900" dirty="0" err="1"/>
              <a:t>voimavahvuudet</a:t>
            </a:r>
            <a:r>
              <a:rPr lang="fi-FI" sz="1900" dirty="0"/>
              <a:t>, periaatteita niiden opettamiseen, materiaalia ja konkreettisia harjoituksia. Koonnin tarkoitus on toimia jäsentävänä pakettina </a:t>
            </a:r>
            <a:r>
              <a:rPr lang="fi-FI" sz="1900" dirty="0" err="1"/>
              <a:t>voimavahvuuksien</a:t>
            </a:r>
            <a:r>
              <a:rPr lang="fi-FI" sz="1900" dirty="0"/>
              <a:t> harjoittelussa </a:t>
            </a:r>
            <a:r>
              <a:rPr lang="fi-FI" sz="1900" dirty="0" err="1"/>
              <a:t>esi</a:t>
            </a:r>
            <a:r>
              <a:rPr lang="fi-FI" sz="1900" dirty="0"/>
              <a:t>- ja alkuopetuksessa.</a:t>
            </a:r>
          </a:p>
          <a:p>
            <a:r>
              <a:rPr lang="fi-FI" sz="1900" dirty="0"/>
              <a:t>Huomaa hyvä! – </a:t>
            </a:r>
            <a:r>
              <a:rPr lang="fi-FI" sz="1900" dirty="0" err="1"/>
              <a:t>oppilaskorttien</a:t>
            </a:r>
            <a:r>
              <a:rPr lang="fi-FI" sz="1900" dirty="0"/>
              <a:t> (</a:t>
            </a:r>
            <a:r>
              <a:rPr lang="fi-FI" sz="1900" dirty="0" err="1"/>
              <a:t>Kotilainen</a:t>
            </a:r>
            <a:r>
              <a:rPr lang="fi-FI" sz="1900" dirty="0"/>
              <a:t>, Uusitalo &amp; Vuorinen 2020) vahvuus-, tunne-, työskentely- sekä </a:t>
            </a:r>
            <a:r>
              <a:rPr lang="fi-FI" sz="1900" dirty="0" err="1"/>
              <a:t>arviointikortit</a:t>
            </a:r>
            <a:r>
              <a:rPr lang="fi-FI" sz="1900" dirty="0"/>
              <a:t> ja Huomaa hyvä!-materiaali ovat apuna ja pohjana harjoittelulle.</a:t>
            </a:r>
          </a:p>
          <a:p>
            <a:r>
              <a:rPr lang="fi-FI" sz="1900" dirty="0"/>
              <a:t>Koontiin on tarkoitus lisätä toimivia ja </a:t>
            </a:r>
            <a:r>
              <a:rPr lang="fi-FI" sz="1900" dirty="0" err="1"/>
              <a:t>kokeiltuja</a:t>
            </a:r>
            <a:r>
              <a:rPr lang="fi-FI" sz="1900" dirty="0"/>
              <a:t> ideoita kuitenkin niin, että se pysyy ytimekkäänä ja helppokäyttöisenä. </a:t>
            </a:r>
          </a:p>
          <a:p>
            <a:endParaRPr lang="fi-FI" sz="1400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B07ADDF2-B526-1645-A08C-98EB0309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346" y="1778000"/>
            <a:ext cx="1617023" cy="2286000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82D8E4BF-8C13-5042-B282-4ECA9392C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409" y="670377"/>
            <a:ext cx="1617023" cy="2429953"/>
          </a:xfrm>
          <a:prstGeom prst="rect">
            <a:avLst/>
          </a:prstGeom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4871AF6D-E70C-A441-9FED-2739CB845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409" y="3429000"/>
            <a:ext cx="1601304" cy="24019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A50A5E5C-070C-3B41-B460-4C33DD3F7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1" y="10"/>
            <a:ext cx="879122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29652A-F400-4134-A382-E1180B60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E51CAB-1AFF-4985-9B5D-38DBB3B5E0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6778" y="2003778"/>
            <a:ext cx="4924778" cy="4173185"/>
          </a:xfrm>
        </p:spPr>
        <p:txBody>
          <a:bodyPr>
            <a:normAutofit fontScale="25000" lnSpcReduction="20000"/>
          </a:bodyPr>
          <a:lstStyle/>
          <a:p>
            <a:r>
              <a:rPr lang="fi-FI" sz="6400" dirty="0">
                <a:hlinkClick r:id="rId3"/>
              </a:rPr>
              <a:t>https://</a:t>
            </a:r>
            <a:r>
              <a:rPr lang="fi-FI" sz="6400" dirty="0" err="1">
                <a:hlinkClick r:id="rId3"/>
              </a:rPr>
              <a:t>www.facebook.com</a:t>
            </a:r>
            <a:r>
              <a:rPr lang="fi-FI" sz="6400" dirty="0">
                <a:hlinkClick r:id="rId3"/>
              </a:rPr>
              <a:t>/</a:t>
            </a:r>
            <a:r>
              <a:rPr lang="fi-FI" sz="6400" dirty="0" err="1">
                <a:hlinkClick r:id="rId3"/>
              </a:rPr>
              <a:t>karsikonkoulu</a:t>
            </a:r>
            <a:r>
              <a:rPr lang="fi-FI" sz="6400" dirty="0">
                <a:hlinkClick r:id="rId3"/>
              </a:rPr>
              <a:t>/</a:t>
            </a:r>
            <a:r>
              <a:rPr lang="fi-FI" sz="6400" dirty="0"/>
              <a:t> (Kuvat)</a:t>
            </a:r>
          </a:p>
          <a:p>
            <a:r>
              <a:rPr lang="fi-FI" sz="6400" dirty="0" err="1"/>
              <a:t>Kotilainen</a:t>
            </a:r>
            <a:r>
              <a:rPr lang="fi-FI" sz="6400" dirty="0"/>
              <a:t>, P., Uusitalo, L. &amp; Vuorinen, K. 2020. Huomaa hyvä! – </a:t>
            </a:r>
            <a:r>
              <a:rPr lang="fi-FI" sz="6400" dirty="0" err="1"/>
              <a:t>Oppilaskortit</a:t>
            </a:r>
            <a:r>
              <a:rPr lang="fi-FI" sz="6400" dirty="0"/>
              <a:t>. </a:t>
            </a:r>
            <a:r>
              <a:rPr lang="fi-FI" sz="6400" dirty="0" err="1"/>
              <a:t>Positive</a:t>
            </a:r>
            <a:r>
              <a:rPr lang="fi-FI" sz="6400" dirty="0"/>
              <a:t> </a:t>
            </a:r>
            <a:r>
              <a:rPr lang="fi-FI" sz="6400" dirty="0" err="1"/>
              <a:t>learning</a:t>
            </a:r>
            <a:r>
              <a:rPr lang="fi-FI" sz="6400" dirty="0"/>
              <a:t>. </a:t>
            </a:r>
          </a:p>
          <a:p>
            <a:r>
              <a:rPr lang="fi-FI" sz="6400" dirty="0"/>
              <a:t>Koski, J. T. 2019. Karsikon koulun pedagoginen suunnitelma. </a:t>
            </a:r>
          </a:p>
          <a:p>
            <a:r>
              <a:rPr lang="fi-FI" sz="6400" dirty="0"/>
              <a:t>Opetushallitus 2014a. Esiopetuksen opetussuunnitelman perusteet. </a:t>
            </a:r>
            <a:r>
              <a:rPr lang="fi-FI" sz="6400" dirty="0">
                <a:hlinkClick r:id="rId4"/>
              </a:rPr>
              <a:t>https://</a:t>
            </a:r>
            <a:r>
              <a:rPr lang="fi-FI" sz="6400" dirty="0" err="1">
                <a:hlinkClick r:id="rId4"/>
              </a:rPr>
              <a:t>www.oph.fi</a:t>
            </a:r>
            <a:r>
              <a:rPr lang="fi-FI" sz="6400" dirty="0">
                <a:hlinkClick r:id="rId4"/>
              </a:rPr>
              <a:t>/sites/default/</a:t>
            </a:r>
            <a:r>
              <a:rPr lang="fi-FI" sz="6400" dirty="0" err="1">
                <a:hlinkClick r:id="rId4"/>
              </a:rPr>
              <a:t>files</a:t>
            </a:r>
            <a:r>
              <a:rPr lang="fi-FI" sz="6400" dirty="0">
                <a:hlinkClick r:id="rId4"/>
              </a:rPr>
              <a:t>/</a:t>
            </a:r>
            <a:r>
              <a:rPr lang="fi-FI" sz="6400" dirty="0" err="1">
                <a:hlinkClick r:id="rId4"/>
              </a:rPr>
              <a:t>documents</a:t>
            </a:r>
            <a:r>
              <a:rPr lang="fi-FI" sz="6400" dirty="0">
                <a:hlinkClick r:id="rId4"/>
              </a:rPr>
              <a:t>/esiopetuksen_opetussuunnitelman_perusteet_2014.pdf</a:t>
            </a:r>
            <a:r>
              <a:rPr lang="fi-FI" sz="6400" dirty="0"/>
              <a:t> Luettu 28.1.2022.</a:t>
            </a:r>
          </a:p>
          <a:p>
            <a:r>
              <a:rPr lang="fi-FI" sz="6400" dirty="0"/>
              <a:t>Opetushallitus 2014b. perusopetuksen opetussuunnitelman perusteet. </a:t>
            </a:r>
            <a:r>
              <a:rPr lang="fi-FI" sz="6400" dirty="0">
                <a:hlinkClick r:id="rId5"/>
              </a:rPr>
              <a:t>https://</a:t>
            </a:r>
            <a:r>
              <a:rPr lang="fi-FI" sz="6400" dirty="0" err="1">
                <a:hlinkClick r:id="rId5"/>
              </a:rPr>
              <a:t>www.oph.fi</a:t>
            </a:r>
            <a:r>
              <a:rPr lang="fi-FI" sz="6400" dirty="0">
                <a:hlinkClick r:id="rId5"/>
              </a:rPr>
              <a:t>/sites/default/</a:t>
            </a:r>
            <a:r>
              <a:rPr lang="fi-FI" sz="6400" dirty="0" err="1">
                <a:hlinkClick r:id="rId5"/>
              </a:rPr>
              <a:t>files</a:t>
            </a:r>
            <a:r>
              <a:rPr lang="fi-FI" sz="6400" dirty="0">
                <a:hlinkClick r:id="rId5"/>
              </a:rPr>
              <a:t>/</a:t>
            </a:r>
            <a:r>
              <a:rPr lang="fi-FI" sz="6400" dirty="0" err="1">
                <a:hlinkClick r:id="rId5"/>
              </a:rPr>
              <a:t>documents</a:t>
            </a:r>
            <a:r>
              <a:rPr lang="fi-FI" sz="6400" dirty="0">
                <a:hlinkClick r:id="rId5"/>
              </a:rPr>
              <a:t>/perusopetuksen_opetussuunnitelman_perusteet_2014.pdf </a:t>
            </a:r>
            <a:endParaRPr lang="fi-FI" sz="6400" dirty="0"/>
          </a:p>
          <a:p>
            <a:r>
              <a:rPr lang="fi-FI" sz="6400" dirty="0" err="1"/>
              <a:t>Uusitalo-Malmivaara</a:t>
            </a:r>
            <a:r>
              <a:rPr lang="fi-FI" sz="6400" dirty="0"/>
              <a:t>, L. &amp; Vuorinen, K. 2016. Huomaa hyvä! Näin ohjaat lasta ja nuorta löytämään </a:t>
            </a:r>
            <a:r>
              <a:rPr lang="fi-FI" sz="6400" dirty="0" err="1"/>
              <a:t>luonteenvahvuutensa</a:t>
            </a:r>
            <a:r>
              <a:rPr lang="fi-FI" sz="6400" dirty="0"/>
              <a:t>. Jyväskylä: PS-kustannus.</a:t>
            </a: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67990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126</TotalTime>
  <Words>675</Words>
  <Application>Microsoft Macintosh PowerPoint</Application>
  <PresentationFormat>Laajakuva</PresentationFormat>
  <Paragraphs>63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Karsikon koulun esi- ja alkuopetus</vt:lpstr>
      <vt:lpstr>Kohti uutta Inklua alkuun-hankkeen avulla</vt:lpstr>
      <vt:lpstr>Syksy 2022: Lokakuusta joulukuun loppuun… </vt:lpstr>
      <vt:lpstr>Esi- ja alkuopetuksen toimijat 2022-2023</vt:lpstr>
      <vt:lpstr>Toimintamme lukuvuonna 2022-2023</vt:lpstr>
      <vt:lpstr>Keskittyminen ja kiireettömyys </vt:lpstr>
      <vt:lpstr>Ilo ja yhdessä tekeminen </vt:lpstr>
      <vt:lpstr>Vahvuuspedagogiikka: Voimavahvuuksilla alkuun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Karsikon koulun esi- ja alkuopetus</dc:title>
  <dc:creator>Korhonen Susanna</dc:creator>
  <cp:lastModifiedBy>Lea Räisänen</cp:lastModifiedBy>
  <cp:revision>16</cp:revision>
  <dcterms:created xsi:type="dcterms:W3CDTF">2022-01-28T11:54:15Z</dcterms:created>
  <dcterms:modified xsi:type="dcterms:W3CDTF">2022-06-09T07:09:13Z</dcterms:modified>
</cp:coreProperties>
</file>