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1"/>
  </p:sldMasterIdLst>
  <p:sldIdLst>
    <p:sldId id="272" r:id="rId2"/>
    <p:sldId id="270" r:id="rId3"/>
    <p:sldId id="264" r:id="rId4"/>
    <p:sldId id="271" r:id="rId5"/>
    <p:sldId id="275" r:id="rId6"/>
    <p:sldId id="268" r:id="rId7"/>
    <p:sldId id="274" r:id="rId8"/>
    <p:sldId id="276" r:id="rId9"/>
    <p:sldId id="267" r:id="rId10"/>
    <p:sldId id="278" r:id="rId11"/>
    <p:sldId id="265" r:id="rId12"/>
    <p:sldId id="279" r:id="rId13"/>
    <p:sldId id="266" r:id="rId14"/>
    <p:sldId id="280" r:id="rId15"/>
    <p:sldId id="259" r:id="rId16"/>
    <p:sldId id="28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433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172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8790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i-FI"/>
              <a:t>Muokkaa ots. perustyyl. napsautt.</a:t>
            </a:r>
            <a:endParaRPr lang="en-US"/>
          </a:p>
        </p:txBody>
      </p:sp>
      <p:sp>
        <p:nvSpPr>
          <p:cNvPr id="12" name="Content Placeholder 2"/>
          <p:cNvSpPr>
            <a:spLocks noGrp="1"/>
          </p:cNvSpPr>
          <p:nvPr>
            <p:ph sz="quarter" idx="13"/>
          </p:nvPr>
        </p:nvSpPr>
        <p:spPr>
          <a:xfrm>
            <a:off x="913774" y="2367092"/>
            <a:ext cx="10363826" cy="34241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0241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536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764DE79-268F-4C1A-8933-263129D2AF90}" type="datetimeFigureOut">
              <a:rPr lang="en-US" dirty="0"/>
              <a:t>6/9/22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6418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6/9/22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1869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ots. perustyyl. napsautt.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6/9/22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411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6/9/22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296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128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764DE79-268F-4C1A-8933-263129D2AF90}" type="datetimeFigureOut">
              <a:rPr lang="en-US" dirty="0"/>
              <a:t>6/9/22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3315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764DE79-268F-4C1A-8933-263129D2AF90}" type="datetimeFigureOut">
              <a:rPr lang="en-US" dirty="0"/>
              <a:t>6/9/22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143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718193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mieli.fi/vahvista-mielenterveyttasi/harjoitukset/lasten-ja-nuorten-harjoitukset/" TargetMode="External"/><Relationship Id="rId7" Type="http://schemas.openxmlformats.org/officeDocument/2006/relationships/image" Target="../media/image17.png"/><Relationship Id="rId2" Type="http://schemas.openxmlformats.org/officeDocument/2006/relationships/hyperlink" Target="https://mielenihmeet.fi/4-hauskaa-hengitysharjoitusta-lapsille/" TargetMode="External"/><Relationship Id="rId1" Type="http://schemas.openxmlformats.org/officeDocument/2006/relationships/slideLayout" Target="../slideLayouts/slideLayout12.xml"/><Relationship Id="rId6" Type="http://schemas.openxmlformats.org/officeDocument/2006/relationships/hyperlink" Target="https://erityisvoimia.fi/kuormituksen-vahentamisen-keinot/nain-autat-lasta-itsesaatelyyn/" TargetMode="External"/><Relationship Id="rId5" Type="http://schemas.openxmlformats.org/officeDocument/2006/relationships/hyperlink" Target="https://positiivinenkasvatus.fi/uncategorized/lapsen-itsesaately-miten-tukea-lapsen-itsesaatelya/" TargetMode="External"/><Relationship Id="rId4" Type="http://schemas.openxmlformats.org/officeDocument/2006/relationships/hyperlink" Target="https://www.tunnetaitojalapselle.fi/hengitysharjoitus.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varinautit.fi/ystavyys/" TargetMode="External"/><Relationship Id="rId2" Type="http://schemas.openxmlformats.org/officeDocument/2006/relationships/hyperlink" Target="https://positiivinenkasvatus.fi/luonteenvahvuudet/vahvuus-3-myotatunto/" TargetMode="Externa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https://positiivinenkasvatus.fi/uncategorized/vahvuus-16-ystavallisyy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positiivinenkasvatus.fi/uncategorized/vahvuus-1-sinnikkyys/" TargetMode="External"/><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hyperlink" Target="https://mielenihmeet.fi/sinnikkyys-auttaa-saavuttamaan-unelma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eethegood.app/"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FC04A26-523A-C740-8FDD-BDF5E738A8C9}"/>
              </a:ext>
            </a:extLst>
          </p:cNvPr>
          <p:cNvSpPr>
            <a:spLocks noGrp="1"/>
          </p:cNvSpPr>
          <p:nvPr>
            <p:ph type="title"/>
          </p:nvPr>
        </p:nvSpPr>
        <p:spPr>
          <a:xfrm>
            <a:off x="620888" y="1583898"/>
            <a:ext cx="6928555" cy="4567137"/>
          </a:xfrm>
        </p:spPr>
        <p:txBody>
          <a:bodyPr vert="horz" lIns="91440" tIns="45720" rIns="91440" bIns="45720" rtlCol="0" anchor="b">
            <a:normAutofit/>
          </a:bodyPr>
          <a:lstStyle/>
          <a:p>
            <a:br>
              <a:rPr lang="fi-FI" sz="4900" b="1" dirty="0"/>
            </a:br>
            <a:br>
              <a:rPr lang="fi-FI" sz="4900" b="1" dirty="0"/>
            </a:br>
            <a:r>
              <a:rPr lang="en-US" sz="4900" b="1" dirty="0" err="1"/>
              <a:t>Voimavahvuuksilla</a:t>
            </a:r>
            <a:r>
              <a:rPr lang="en-US" sz="4900" b="1" dirty="0"/>
              <a:t> </a:t>
            </a:r>
            <a:r>
              <a:rPr lang="en-US" sz="4900" b="1" dirty="0" err="1"/>
              <a:t>alkuun</a:t>
            </a:r>
            <a:r>
              <a:rPr lang="en-US" sz="4900" b="1" dirty="0"/>
              <a:t> </a:t>
            </a:r>
            <a:br>
              <a:rPr lang="fi-FI" sz="4900" b="1" dirty="0"/>
            </a:br>
            <a:br>
              <a:rPr lang="en-US" dirty="0"/>
            </a:br>
            <a:br>
              <a:rPr lang="en-US" dirty="0"/>
            </a:br>
            <a:endParaRPr lang="en-US" dirty="0"/>
          </a:p>
        </p:txBody>
      </p:sp>
      <p:pic>
        <p:nvPicPr>
          <p:cNvPr id="7" name="Kuva 9">
            <a:extLst>
              <a:ext uri="{FF2B5EF4-FFF2-40B4-BE49-F238E27FC236}">
                <a16:creationId xmlns:a16="http://schemas.microsoft.com/office/drawing/2014/main" id="{B46EA881-E210-4340-AAD3-29F94B7B6958}"/>
              </a:ext>
            </a:extLst>
          </p:cNvPr>
          <p:cNvPicPr>
            <a:picLocks noChangeAspect="1"/>
          </p:cNvPicPr>
          <p:nvPr/>
        </p:nvPicPr>
        <p:blipFill rotWithShape="1">
          <a:blip r:embed="rId2"/>
          <a:srcRect l="6798" r="4481"/>
          <a:stretch/>
        </p:blipFill>
        <p:spPr>
          <a:xfrm>
            <a:off x="6759222" y="706965"/>
            <a:ext cx="5305778" cy="588433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5442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A597D32-C651-4921-AFC5-51CDC6149E04}"/>
              </a:ext>
            </a:extLst>
          </p:cNvPr>
          <p:cNvSpPr>
            <a:spLocks noGrp="1"/>
          </p:cNvSpPr>
          <p:nvPr>
            <p:ph type="title"/>
          </p:nvPr>
        </p:nvSpPr>
        <p:spPr>
          <a:xfrm>
            <a:off x="1252800" y="651961"/>
            <a:ext cx="6016863" cy="878137"/>
          </a:xfrm>
        </p:spPr>
        <p:txBody>
          <a:bodyPr anchor="t">
            <a:normAutofit/>
          </a:bodyPr>
          <a:lstStyle/>
          <a:p>
            <a:r>
              <a:rPr lang="fi-FI" sz="3200" b="1" dirty="0">
                <a:latin typeface="+mn-lt"/>
                <a:ea typeface="Calibri Light"/>
                <a:cs typeface="Calibri Light"/>
              </a:rPr>
              <a:t>Harjoituksia itsesäätelyyn</a:t>
            </a:r>
          </a:p>
        </p:txBody>
      </p:sp>
      <p:grpSp>
        <p:nvGrpSpPr>
          <p:cNvPr id="11" name="Group 10">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2"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3"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Sisällön paikkamerkki 2">
            <a:extLst>
              <a:ext uri="{FF2B5EF4-FFF2-40B4-BE49-F238E27FC236}">
                <a16:creationId xmlns:a16="http://schemas.microsoft.com/office/drawing/2014/main" id="{D9480583-04E6-4896-983C-4EE8D6C84292}"/>
              </a:ext>
            </a:extLst>
          </p:cNvPr>
          <p:cNvSpPr>
            <a:spLocks noGrp="1"/>
          </p:cNvSpPr>
          <p:nvPr>
            <p:ph sz="quarter" idx="13"/>
          </p:nvPr>
        </p:nvSpPr>
        <p:spPr>
          <a:xfrm>
            <a:off x="1251678" y="2286000"/>
            <a:ext cx="6015897" cy="3844800"/>
          </a:xfrm>
        </p:spPr>
        <p:txBody>
          <a:bodyPr>
            <a:normAutofit/>
          </a:bodyPr>
          <a:lstStyle/>
          <a:p>
            <a:endParaRPr lang="fi-FI" sz="2000">
              <a:solidFill>
                <a:schemeClr val="tx1">
                  <a:alpha val="60000"/>
                </a:schemeClr>
              </a:solidFill>
            </a:endParaRPr>
          </a:p>
          <a:p>
            <a:endParaRPr lang="fi-FI" sz="2000">
              <a:solidFill>
                <a:schemeClr val="tx1">
                  <a:alpha val="60000"/>
                </a:schemeClr>
              </a:solidFill>
            </a:endParaRPr>
          </a:p>
        </p:txBody>
      </p:sp>
      <p:sp>
        <p:nvSpPr>
          <p:cNvPr id="5" name="TextBox 4">
            <a:extLst>
              <a:ext uri="{FF2B5EF4-FFF2-40B4-BE49-F238E27FC236}">
                <a16:creationId xmlns:a16="http://schemas.microsoft.com/office/drawing/2014/main" id="{D546AAF8-6B23-818D-81A2-2E8D10AD8499}"/>
              </a:ext>
            </a:extLst>
          </p:cNvPr>
          <p:cNvSpPr txBox="1"/>
          <p:nvPr/>
        </p:nvSpPr>
        <p:spPr>
          <a:xfrm>
            <a:off x="1342373" y="1488510"/>
            <a:ext cx="884963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fi-FI" sz="1600" b="1">
                <a:ea typeface="+mn-lt"/>
                <a:cs typeface="+mn-lt"/>
              </a:rPr>
              <a:t>Vahvuusvariksen tarinakirja</a:t>
            </a:r>
            <a:r>
              <a:rPr lang="fi-FI" sz="1600">
                <a:ea typeface="+mn-lt"/>
                <a:cs typeface="+mn-lt"/>
              </a:rPr>
              <a:t> s- 18-23: Itsesäätely - Saunaan vai Saumaan? Tarina ja harjoitteet</a:t>
            </a:r>
            <a:endParaRPr lang="en-US">
              <a:ea typeface="Calibri" panose="020F0502020204030204"/>
              <a:cs typeface="Calibri" panose="020F0502020204030204"/>
            </a:endParaRPr>
          </a:p>
          <a:p>
            <a:pPr marL="285750" indent="-285750">
              <a:buFont typeface="Wingdings"/>
              <a:buChar char="§"/>
            </a:pPr>
            <a:r>
              <a:rPr lang="fi-FI" sz="1600" b="1">
                <a:ea typeface="+mn-lt"/>
                <a:cs typeface="+mn-lt"/>
              </a:rPr>
              <a:t>Kapteeni käskee -leikki</a:t>
            </a:r>
            <a:r>
              <a:rPr lang="fi-FI" sz="1600">
                <a:ea typeface="+mn-lt"/>
                <a:cs typeface="+mn-lt"/>
              </a:rPr>
              <a:t> Leikin jälkeen mietitään, kuka ohjasi toimintaa. Vaikka kapteeni käskee, on kuitenkin tärkeää muistaa, että he päättävät kuitenkin aina omasta toiminnastaan.</a:t>
            </a:r>
          </a:p>
          <a:p>
            <a:pPr marL="285750" indent="-285750">
              <a:buFont typeface="Wingdings"/>
              <a:buChar char="§"/>
            </a:pPr>
            <a:r>
              <a:rPr lang="fi-FI" sz="1600" b="1">
                <a:ea typeface="+mn-lt"/>
                <a:cs typeface="+mn-lt"/>
              </a:rPr>
              <a:t>Piirretään</a:t>
            </a:r>
            <a:r>
              <a:rPr lang="fi-FI" sz="1600">
                <a:ea typeface="+mn-lt"/>
                <a:cs typeface="+mn-lt"/>
              </a:rPr>
              <a:t> tai tehdään vaikka lehdistä leikkaamalla kuva itsestä oman elämänsä herrana. </a:t>
            </a:r>
          </a:p>
          <a:p>
            <a:pPr marL="285750" indent="-285750">
              <a:buFont typeface="Wingdings"/>
              <a:buChar char="§"/>
            </a:pPr>
            <a:r>
              <a:rPr lang="fi-FI" sz="1600" b="1">
                <a:ea typeface="+mn-lt"/>
                <a:cs typeface="+mn-lt"/>
              </a:rPr>
              <a:t>Harjoitellaan rauhoittumista</a:t>
            </a:r>
            <a:r>
              <a:rPr lang="fi-FI" sz="1600">
                <a:ea typeface="+mn-lt"/>
                <a:cs typeface="+mn-lt"/>
              </a:rPr>
              <a:t> yksin ja yhdessä. Mietitään, mikä saa minut rauhoittumaan ja mikä saa koko luokan rauhoittumaan. </a:t>
            </a:r>
          </a:p>
          <a:p>
            <a:pPr marL="285750" indent="-285750">
              <a:buFont typeface="Wingdings"/>
              <a:buChar char="§"/>
            </a:pPr>
            <a:r>
              <a:rPr lang="fi-FI" sz="1600">
                <a:ea typeface="+mn-lt"/>
                <a:cs typeface="+mn-lt"/>
              </a:rPr>
              <a:t>Mietitään oma </a:t>
            </a:r>
            <a:r>
              <a:rPr lang="fi-FI" sz="1600" b="1">
                <a:ea typeface="+mn-lt"/>
                <a:cs typeface="+mn-lt"/>
              </a:rPr>
              <a:t>voimahahmo</a:t>
            </a:r>
            <a:r>
              <a:rPr lang="fi-FI" sz="1600">
                <a:ea typeface="+mn-lt"/>
                <a:cs typeface="+mn-lt"/>
              </a:rPr>
              <a:t>, joka auttaa rauhoittumaan ja laitetaan se näkyville. Se voi olla pehmolelu tai pulpetin kanteen liimattu kuva hahmosta. Tilanteessa, jossa itsesäätelyä tarvitaan, voi hahmoa tai sen kuvaa esimerkiksi silittää.</a:t>
            </a:r>
          </a:p>
          <a:p>
            <a:pPr marL="285750" indent="-285750">
              <a:buFont typeface="Wingdings"/>
              <a:buChar char="§"/>
            </a:pPr>
            <a:r>
              <a:rPr lang="fi-FI" sz="1600">
                <a:ea typeface="+mn-lt"/>
                <a:cs typeface="+mn-lt"/>
              </a:rPr>
              <a:t>Kokeillaan erilaisia </a:t>
            </a:r>
            <a:r>
              <a:rPr lang="fi-FI" sz="1600" b="1">
                <a:ea typeface="+mn-lt"/>
                <a:cs typeface="+mn-lt"/>
              </a:rPr>
              <a:t>hengitysharjoituksia</a:t>
            </a:r>
            <a:r>
              <a:rPr lang="fi-FI" sz="1600">
                <a:ea typeface="+mn-lt"/>
                <a:cs typeface="+mn-lt"/>
              </a:rPr>
              <a:t>: </a:t>
            </a:r>
          </a:p>
          <a:p>
            <a:pPr marL="1200150" lvl="2" indent="-285750">
              <a:buFont typeface="Wingdings"/>
              <a:buChar char="§"/>
            </a:pPr>
            <a:r>
              <a:rPr lang="fi-FI" sz="1600" u="sng">
                <a:solidFill>
                  <a:srgbClr val="92D050"/>
                </a:solidFill>
                <a:ea typeface="+mn-lt"/>
                <a:cs typeface="+mn-lt"/>
                <a:hlinkClick r:id="rId2">
                  <a:extLst>
                    <a:ext uri="{A12FA001-AC4F-418D-AE19-62706E023703}">
                      <ahyp:hlinkClr xmlns:ahyp="http://schemas.microsoft.com/office/drawing/2018/hyperlinkcolor" val="tx"/>
                    </a:ext>
                  </a:extLst>
                </a:hlinkClick>
              </a:rPr>
              <a:t>4 hauskaa hengitysharjoitusta lapsille - Mielen Ihmeet</a:t>
            </a:r>
            <a:endParaRPr lang="fi-FI" sz="1600">
              <a:solidFill>
                <a:srgbClr val="92D050"/>
              </a:solidFill>
              <a:ea typeface="+mn-lt"/>
              <a:cs typeface="+mn-lt"/>
            </a:endParaRPr>
          </a:p>
          <a:p>
            <a:pPr marL="1200150" lvl="2" indent="-285750">
              <a:buFont typeface="Wingdings"/>
              <a:buChar char="§"/>
            </a:pPr>
            <a:r>
              <a:rPr lang="fi-FI" sz="1600" u="sng">
                <a:solidFill>
                  <a:srgbClr val="92D050"/>
                </a:solidFill>
                <a:ea typeface="+mn-lt"/>
                <a:cs typeface="+mn-lt"/>
                <a:hlinkClick r:id="rId3">
                  <a:extLst>
                    <a:ext uri="{A12FA001-AC4F-418D-AE19-62706E023703}">
                      <ahyp:hlinkClr xmlns:ahyp="http://schemas.microsoft.com/office/drawing/2018/hyperlinkcolor" val="tx"/>
                    </a:ext>
                  </a:extLst>
                </a:hlinkClick>
              </a:rPr>
              <a:t>Lasten ja nuorten harjoitukset - MIELI ry</a:t>
            </a:r>
            <a:endParaRPr lang="fi-FI" sz="1600">
              <a:solidFill>
                <a:srgbClr val="92D050"/>
              </a:solidFill>
              <a:ea typeface="+mn-lt"/>
              <a:cs typeface="+mn-lt"/>
            </a:endParaRPr>
          </a:p>
          <a:p>
            <a:pPr marL="1200150" lvl="2" indent="-285750">
              <a:buFont typeface="Wingdings"/>
              <a:buChar char="§"/>
            </a:pPr>
            <a:r>
              <a:rPr lang="fi-FI" sz="1600" u="sng">
                <a:solidFill>
                  <a:srgbClr val="92D050"/>
                </a:solidFill>
                <a:ea typeface="+mn-lt"/>
                <a:cs typeface="+mn-lt"/>
                <a:hlinkClick r:id="rId4">
                  <a:extLst>
                    <a:ext uri="{A12FA001-AC4F-418D-AE19-62706E023703}">
                      <ahyp:hlinkClr xmlns:ahyp="http://schemas.microsoft.com/office/drawing/2018/hyperlinkcolor" val="tx"/>
                    </a:ext>
                  </a:extLst>
                </a:hlinkClick>
              </a:rPr>
              <a:t>Hengitysharjoitus: kiihtyneen kehon ja mielen rauhoittaminen | Tunnetaitoja lapselle -verkkokauppa</a:t>
            </a:r>
            <a:endParaRPr lang="fi-FI" sz="1600">
              <a:solidFill>
                <a:srgbClr val="92D050"/>
              </a:solidFill>
              <a:ea typeface="+mn-lt"/>
              <a:cs typeface="+mn-lt"/>
            </a:endParaRPr>
          </a:p>
          <a:p>
            <a:pPr marL="285750" indent="-285750">
              <a:buFont typeface="Wingdings"/>
              <a:buChar char="§"/>
            </a:pPr>
            <a:r>
              <a:rPr lang="fi-FI" sz="1600" b="1">
                <a:ea typeface="+mn-lt"/>
                <a:cs typeface="+mn-lt"/>
              </a:rPr>
              <a:t>Vinkkejä</a:t>
            </a:r>
            <a:r>
              <a:rPr lang="fi-FI" sz="1600">
                <a:ea typeface="+mn-lt"/>
                <a:cs typeface="+mn-lt"/>
              </a:rPr>
              <a:t> itsesäätelyn tukemiseen: </a:t>
            </a:r>
          </a:p>
          <a:p>
            <a:pPr marL="1200150" lvl="2" indent="-285750">
              <a:buFont typeface="Wingdings"/>
              <a:buChar char="§"/>
            </a:pPr>
            <a:r>
              <a:rPr lang="fi-FI" sz="1600" u="sng">
                <a:solidFill>
                  <a:srgbClr val="92D050"/>
                </a:solidFill>
                <a:ea typeface="+mn-lt"/>
                <a:cs typeface="+mn-lt"/>
                <a:hlinkClick r:id="rId5">
                  <a:extLst>
                    <a:ext uri="{A12FA001-AC4F-418D-AE19-62706E023703}">
                      <ahyp:hlinkClr xmlns:ahyp="http://schemas.microsoft.com/office/drawing/2018/hyperlinkcolor" val="tx"/>
                    </a:ext>
                  </a:extLst>
                </a:hlinkClick>
              </a:rPr>
              <a:t>Lapsen itsesäätely – miten tukea lapsen itsesäätelyä? - Positiivinen kasvatus</a:t>
            </a:r>
            <a:endParaRPr lang="fi-FI" sz="1600">
              <a:solidFill>
                <a:srgbClr val="92D050"/>
              </a:solidFill>
              <a:ea typeface="+mn-lt"/>
              <a:cs typeface="+mn-lt"/>
            </a:endParaRPr>
          </a:p>
          <a:p>
            <a:pPr marL="1200150" lvl="2" indent="-285750">
              <a:buFont typeface="Wingdings"/>
              <a:buChar char="§"/>
            </a:pPr>
            <a:r>
              <a:rPr lang="fi-FI" sz="1600" u="sng">
                <a:solidFill>
                  <a:srgbClr val="92D050"/>
                </a:solidFill>
                <a:ea typeface="+mn-lt"/>
                <a:cs typeface="+mn-lt"/>
                <a:hlinkClick r:id="rId6">
                  <a:extLst>
                    <a:ext uri="{A12FA001-AC4F-418D-AE19-62706E023703}">
                      <ahyp:hlinkClr xmlns:ahyp="http://schemas.microsoft.com/office/drawing/2018/hyperlinkcolor" val="tx"/>
                    </a:ext>
                  </a:extLst>
                </a:hlinkClick>
              </a:rPr>
              <a:t>Näin autat lasta itsesäätelyyn - Erityisvoimia.fi</a:t>
            </a:r>
            <a:endParaRPr lang="fi-FI" sz="1600">
              <a:solidFill>
                <a:srgbClr val="92D050"/>
              </a:solidFill>
              <a:ea typeface="+mn-lt"/>
              <a:cs typeface="+mn-lt"/>
            </a:endParaRPr>
          </a:p>
          <a:p>
            <a:pPr marL="285750" indent="-285750">
              <a:buFont typeface="Wingdings"/>
              <a:buChar char="§"/>
            </a:pPr>
            <a:r>
              <a:rPr lang="fi-FI" sz="1600" b="1">
                <a:ea typeface="+mn-lt"/>
                <a:cs typeface="+mn-lt"/>
              </a:rPr>
              <a:t>Kirjallisuutta</a:t>
            </a:r>
            <a:r>
              <a:rPr lang="fi-FI" sz="1600">
                <a:ea typeface="+mn-lt"/>
                <a:cs typeface="+mn-lt"/>
              </a:rPr>
              <a:t>: Näin tuet lapsen itsesäätelyä. Hyvinvoinnin pedagogiikka varhaiskasvatuksessa. 2021. PS-kustannus.</a:t>
            </a:r>
          </a:p>
          <a:p>
            <a:pPr algn="ctr"/>
            <a:endParaRPr lang="fi-FI" sz="1600" b="1">
              <a:ea typeface="Calibri"/>
              <a:cs typeface="Calibri"/>
            </a:endParaRPr>
          </a:p>
        </p:txBody>
      </p:sp>
      <p:pic>
        <p:nvPicPr>
          <p:cNvPr id="7" name="Kuva 7">
            <a:extLst>
              <a:ext uri="{FF2B5EF4-FFF2-40B4-BE49-F238E27FC236}">
                <a16:creationId xmlns:a16="http://schemas.microsoft.com/office/drawing/2014/main" id="{199F909E-E322-704E-8149-15F1BCEB664F}"/>
              </a:ext>
            </a:extLst>
          </p:cNvPr>
          <p:cNvPicPr>
            <a:picLocks noChangeAspect="1"/>
          </p:cNvPicPr>
          <p:nvPr/>
        </p:nvPicPr>
        <p:blipFill>
          <a:blip r:embed="rId7"/>
          <a:stretch>
            <a:fillRect/>
          </a:stretch>
        </p:blipFill>
        <p:spPr>
          <a:xfrm>
            <a:off x="10149181" y="352732"/>
            <a:ext cx="1534936" cy="1985859"/>
          </a:xfrm>
          <a:prstGeom prst="rect">
            <a:avLst/>
          </a:prstGeom>
        </p:spPr>
      </p:pic>
    </p:spTree>
    <p:extLst>
      <p:ext uri="{BB962C8B-B14F-4D97-AF65-F5344CB8AC3E}">
        <p14:creationId xmlns:p14="http://schemas.microsoft.com/office/powerpoint/2010/main" val="27608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DC4F75C-8040-479A-B443-280F9FA081A4}"/>
              </a:ext>
            </a:extLst>
          </p:cNvPr>
          <p:cNvSpPr>
            <a:spLocks noGrp="1"/>
          </p:cNvSpPr>
          <p:nvPr>
            <p:ph type="title"/>
          </p:nvPr>
        </p:nvSpPr>
        <p:spPr>
          <a:xfrm>
            <a:off x="615244" y="98778"/>
            <a:ext cx="6750755" cy="5461000"/>
          </a:xfrm>
        </p:spPr>
        <p:txBody>
          <a:bodyPr vert="horz" lIns="91440" tIns="45720" rIns="91440" bIns="45720" rtlCol="0" anchor="b">
            <a:normAutofit/>
          </a:bodyPr>
          <a:lstStyle/>
          <a:p>
            <a:r>
              <a:rPr lang="en-US" b="1" dirty="0" err="1">
                <a:latin typeface="+mn-lt"/>
              </a:rPr>
              <a:t>Myötätunto</a:t>
            </a:r>
            <a:r>
              <a:rPr lang="en-US" b="1" dirty="0">
                <a:latin typeface="+mn-lt"/>
              </a:rPr>
              <a:t> ja </a:t>
            </a:r>
            <a:r>
              <a:rPr lang="en-US" b="1" dirty="0" err="1">
                <a:latin typeface="+mn-lt"/>
              </a:rPr>
              <a:t>ystävällisyys</a:t>
            </a:r>
            <a:br>
              <a:rPr lang="en-US" sz="2800" b="1" dirty="0">
                <a:latin typeface="+mn-lt"/>
              </a:rPr>
            </a:br>
            <a:endParaRPr lang="en-US" sz="2800" dirty="0">
              <a:latin typeface="+mn-lt"/>
            </a:endParaRPr>
          </a:p>
          <a:p>
            <a:r>
              <a:rPr lang="en-US" sz="2800" dirty="0" err="1">
                <a:latin typeface="+mn-lt"/>
              </a:rPr>
              <a:t>Myötätunto</a:t>
            </a:r>
            <a:r>
              <a:rPr lang="en-US" sz="2800" dirty="0">
                <a:latin typeface="+mn-lt"/>
              </a:rPr>
              <a:t> on </a:t>
            </a:r>
            <a:r>
              <a:rPr lang="en-US" sz="2800" dirty="0" err="1">
                <a:latin typeface="+mn-lt"/>
              </a:rPr>
              <a:t>lähimmäisen</a:t>
            </a:r>
            <a:r>
              <a:rPr lang="en-US" sz="2800" dirty="0">
                <a:latin typeface="+mn-lt"/>
              </a:rPr>
              <a:t> </a:t>
            </a:r>
            <a:br>
              <a:rPr lang="en-US" sz="2800" dirty="0">
                <a:latin typeface="+mn-lt"/>
              </a:rPr>
            </a:br>
            <a:r>
              <a:rPr lang="en-US" sz="2800" dirty="0" err="1">
                <a:latin typeface="+mn-lt"/>
              </a:rPr>
              <a:t>aitoa</a:t>
            </a:r>
            <a:r>
              <a:rPr lang="en-US" sz="2800" dirty="0">
                <a:latin typeface="+mn-lt"/>
              </a:rPr>
              <a:t> </a:t>
            </a:r>
            <a:r>
              <a:rPr lang="en-US" sz="2800" dirty="0" err="1">
                <a:latin typeface="+mn-lt"/>
              </a:rPr>
              <a:t>kohtaamista</a:t>
            </a:r>
            <a:r>
              <a:rPr lang="en-US" sz="2800" dirty="0">
                <a:latin typeface="+mn-lt"/>
              </a:rPr>
              <a:t>. </a:t>
            </a:r>
            <a:br>
              <a:rPr lang="fi-FI" sz="2800" dirty="0">
                <a:latin typeface="+mn-lt"/>
              </a:rPr>
            </a:br>
            <a:br>
              <a:rPr lang="en-US" sz="2800" dirty="0">
                <a:latin typeface="+mn-lt"/>
              </a:rPr>
            </a:br>
            <a:r>
              <a:rPr lang="en-US" sz="2800" dirty="0" err="1">
                <a:latin typeface="+mn-lt"/>
              </a:rPr>
              <a:t>Ystävällisyys</a:t>
            </a:r>
            <a:r>
              <a:rPr lang="en-US" sz="2800" dirty="0">
                <a:latin typeface="+mn-lt"/>
              </a:rPr>
              <a:t> on </a:t>
            </a:r>
            <a:r>
              <a:rPr lang="en-US" sz="2800" dirty="0" err="1">
                <a:latin typeface="+mn-lt"/>
              </a:rPr>
              <a:t>ennen</a:t>
            </a:r>
            <a:r>
              <a:rPr lang="en-US" sz="2800" dirty="0">
                <a:latin typeface="+mn-lt"/>
              </a:rPr>
              <a:t> </a:t>
            </a:r>
            <a:r>
              <a:rPr lang="en-US" sz="2800" dirty="0" err="1">
                <a:latin typeface="+mn-lt"/>
              </a:rPr>
              <a:t>kaikkea</a:t>
            </a:r>
            <a:r>
              <a:rPr lang="en-US" sz="2800" dirty="0">
                <a:latin typeface="+mn-lt"/>
              </a:rPr>
              <a:t> </a:t>
            </a:r>
            <a:r>
              <a:rPr lang="en-US" sz="2800" dirty="0" err="1">
                <a:latin typeface="+mn-lt"/>
              </a:rPr>
              <a:t>sitä</a:t>
            </a:r>
            <a:r>
              <a:rPr lang="en-US" sz="2800" dirty="0">
                <a:latin typeface="+mn-lt"/>
              </a:rPr>
              <a:t>, </a:t>
            </a:r>
            <a:br>
              <a:rPr lang="en-US" sz="2800" dirty="0">
                <a:latin typeface="+mn-lt"/>
              </a:rPr>
            </a:br>
            <a:r>
              <a:rPr lang="en-US" sz="2800" dirty="0" err="1">
                <a:latin typeface="+mn-lt"/>
              </a:rPr>
              <a:t>että</a:t>
            </a:r>
            <a:r>
              <a:rPr lang="en-US" sz="2800" dirty="0">
                <a:latin typeface="+mn-lt"/>
              </a:rPr>
              <a:t> </a:t>
            </a:r>
            <a:r>
              <a:rPr lang="en-US" sz="2800" dirty="0" err="1">
                <a:latin typeface="+mn-lt"/>
              </a:rPr>
              <a:t>sinulla</a:t>
            </a:r>
            <a:r>
              <a:rPr lang="en-US" sz="2800" dirty="0">
                <a:latin typeface="+mn-lt"/>
              </a:rPr>
              <a:t> on </a:t>
            </a:r>
            <a:r>
              <a:rPr lang="en-US" sz="2800" dirty="0" err="1">
                <a:latin typeface="+mn-lt"/>
              </a:rPr>
              <a:t>motivaatiota</a:t>
            </a:r>
            <a:r>
              <a:rPr lang="en-US" sz="2800" dirty="0">
                <a:latin typeface="+mn-lt"/>
              </a:rPr>
              <a:t> </a:t>
            </a:r>
            <a:r>
              <a:rPr lang="en-US" sz="2800" dirty="0" err="1">
                <a:latin typeface="+mn-lt"/>
              </a:rPr>
              <a:t>olla</a:t>
            </a:r>
            <a:r>
              <a:rPr lang="en-US" sz="2800" dirty="0">
                <a:latin typeface="+mn-lt"/>
              </a:rPr>
              <a:t> </a:t>
            </a:r>
            <a:r>
              <a:rPr lang="en-US" sz="2800" dirty="0" err="1">
                <a:latin typeface="+mn-lt"/>
              </a:rPr>
              <a:t>hyvä</a:t>
            </a:r>
            <a:r>
              <a:rPr lang="en-US" sz="2800" dirty="0">
                <a:latin typeface="+mn-lt"/>
              </a:rPr>
              <a:t> </a:t>
            </a:r>
            <a:r>
              <a:rPr lang="en-US" sz="2800" dirty="0" err="1">
                <a:latin typeface="+mn-lt"/>
              </a:rPr>
              <a:t>toisia</a:t>
            </a:r>
            <a:r>
              <a:rPr lang="en-US" sz="2800" dirty="0">
                <a:latin typeface="+mn-lt"/>
              </a:rPr>
              <a:t> </a:t>
            </a:r>
            <a:r>
              <a:rPr lang="en-US" sz="2800" dirty="0" err="1">
                <a:latin typeface="+mn-lt"/>
              </a:rPr>
              <a:t>kohtaan</a:t>
            </a:r>
            <a:r>
              <a:rPr lang="en-US" sz="2800" dirty="0">
                <a:latin typeface="+mn-lt"/>
              </a:rPr>
              <a:t> </a:t>
            </a:r>
            <a:r>
              <a:rPr lang="en-US" sz="2800" dirty="0" err="1">
                <a:latin typeface="+mn-lt"/>
              </a:rPr>
              <a:t>etkä</a:t>
            </a:r>
            <a:r>
              <a:rPr lang="en-US" sz="2800" dirty="0">
                <a:latin typeface="+mn-lt"/>
              </a:rPr>
              <a:t> </a:t>
            </a:r>
            <a:r>
              <a:rPr lang="en-US" sz="2800" dirty="0" err="1">
                <a:latin typeface="+mn-lt"/>
              </a:rPr>
              <a:t>odota</a:t>
            </a:r>
            <a:r>
              <a:rPr lang="en-US" sz="2800" dirty="0">
                <a:latin typeface="+mn-lt"/>
              </a:rPr>
              <a:t> </a:t>
            </a:r>
            <a:r>
              <a:rPr lang="en-US" sz="2800" dirty="0" err="1">
                <a:latin typeface="+mn-lt"/>
              </a:rPr>
              <a:t>tästä</a:t>
            </a:r>
            <a:r>
              <a:rPr lang="en-US" sz="2800" dirty="0">
                <a:latin typeface="+mn-lt"/>
              </a:rPr>
              <a:t> </a:t>
            </a:r>
            <a:r>
              <a:rPr lang="en-US" sz="2800" dirty="0" err="1">
                <a:latin typeface="+mn-lt"/>
              </a:rPr>
              <a:t>vastapalvelusta</a:t>
            </a:r>
            <a:r>
              <a:rPr lang="en-US" sz="2800" dirty="0">
                <a:latin typeface="+mn-lt"/>
              </a:rPr>
              <a:t>.</a:t>
            </a:r>
            <a:r>
              <a:rPr lang="en-US" sz="2800" b="1" dirty="0">
                <a:latin typeface="+mn-lt"/>
              </a:rPr>
              <a:t> </a:t>
            </a:r>
            <a:br>
              <a:rPr lang="en-US" sz="2100" b="1" dirty="0">
                <a:latin typeface="+mn-lt"/>
              </a:rPr>
            </a:br>
            <a:endParaRPr lang="en-US" sz="2100" dirty="0">
              <a:latin typeface="+mn-lt"/>
            </a:endParaRPr>
          </a:p>
          <a:p>
            <a:r>
              <a:rPr lang="en-US" sz="2100" dirty="0">
                <a:latin typeface="+mn-lt"/>
              </a:rPr>
              <a:t>(Lue </a:t>
            </a:r>
            <a:r>
              <a:rPr lang="en-US" sz="2100" dirty="0" err="1">
                <a:latin typeface="+mn-lt"/>
              </a:rPr>
              <a:t>lisää</a:t>
            </a:r>
            <a:r>
              <a:rPr lang="en-US" sz="2100" dirty="0">
                <a:latin typeface="+mn-lt"/>
              </a:rPr>
              <a:t>: </a:t>
            </a:r>
            <a:r>
              <a:rPr lang="en-US" sz="2100" dirty="0" err="1">
                <a:latin typeface="+mn-lt"/>
              </a:rPr>
              <a:t>Uusitalo-Malmivaara</a:t>
            </a:r>
            <a:r>
              <a:rPr lang="en-US" sz="2100" dirty="0">
                <a:latin typeface="+mn-lt"/>
              </a:rPr>
              <a:t>, L. ja </a:t>
            </a:r>
            <a:r>
              <a:rPr lang="en-US" sz="2100" dirty="0" err="1">
                <a:latin typeface="+mn-lt"/>
              </a:rPr>
              <a:t>Vuorinen</a:t>
            </a:r>
            <a:r>
              <a:rPr lang="en-US" sz="2100" dirty="0">
                <a:latin typeface="+mn-lt"/>
              </a:rPr>
              <a:t>, K. 2016. </a:t>
            </a:r>
            <a:r>
              <a:rPr lang="en-US" sz="2100" dirty="0" err="1">
                <a:latin typeface="+mn-lt"/>
              </a:rPr>
              <a:t>Huomaa</a:t>
            </a:r>
            <a:r>
              <a:rPr lang="en-US" sz="2100" dirty="0">
                <a:latin typeface="+mn-lt"/>
              </a:rPr>
              <a:t> </a:t>
            </a:r>
            <a:r>
              <a:rPr lang="en-US" sz="2100" dirty="0" err="1">
                <a:latin typeface="+mn-lt"/>
              </a:rPr>
              <a:t>hyvä</a:t>
            </a:r>
            <a:r>
              <a:rPr lang="en-US" sz="2100" dirty="0">
                <a:latin typeface="+mn-lt"/>
              </a:rPr>
              <a:t>! </a:t>
            </a:r>
            <a:r>
              <a:rPr lang="en-US" sz="2100" dirty="0" err="1">
                <a:latin typeface="+mn-lt"/>
              </a:rPr>
              <a:t>Näin</a:t>
            </a:r>
            <a:r>
              <a:rPr lang="en-US" sz="2100" dirty="0">
                <a:latin typeface="+mn-lt"/>
              </a:rPr>
              <a:t> </a:t>
            </a:r>
            <a:r>
              <a:rPr lang="en-US" sz="2100" dirty="0" err="1">
                <a:latin typeface="+mn-lt"/>
              </a:rPr>
              <a:t>ohjaat</a:t>
            </a:r>
            <a:r>
              <a:rPr lang="en-US" sz="2100" dirty="0">
                <a:latin typeface="+mn-lt"/>
              </a:rPr>
              <a:t> </a:t>
            </a:r>
            <a:r>
              <a:rPr lang="en-US" sz="2100" dirty="0" err="1">
                <a:latin typeface="+mn-lt"/>
              </a:rPr>
              <a:t>lasta</a:t>
            </a:r>
            <a:r>
              <a:rPr lang="en-US" sz="2100" dirty="0">
                <a:latin typeface="+mn-lt"/>
              </a:rPr>
              <a:t> ja </a:t>
            </a:r>
            <a:r>
              <a:rPr lang="en-US" sz="2100" dirty="0" err="1">
                <a:latin typeface="+mn-lt"/>
              </a:rPr>
              <a:t>nuorta</a:t>
            </a:r>
            <a:r>
              <a:rPr lang="en-US" sz="2100" dirty="0">
                <a:latin typeface="+mn-lt"/>
              </a:rPr>
              <a:t> </a:t>
            </a:r>
            <a:r>
              <a:rPr lang="en-US" sz="2100" dirty="0" err="1">
                <a:latin typeface="+mn-lt"/>
              </a:rPr>
              <a:t>löytämään</a:t>
            </a:r>
            <a:r>
              <a:rPr lang="en-US" sz="2100" dirty="0">
                <a:latin typeface="+mn-lt"/>
              </a:rPr>
              <a:t> </a:t>
            </a:r>
            <a:r>
              <a:rPr lang="en-US" sz="2100" dirty="0" err="1">
                <a:latin typeface="+mn-lt"/>
              </a:rPr>
              <a:t>luonteenvahvuutensa</a:t>
            </a:r>
            <a:r>
              <a:rPr lang="en-US" sz="2100" dirty="0">
                <a:latin typeface="+mn-lt"/>
              </a:rPr>
              <a:t>. </a:t>
            </a:r>
            <a:r>
              <a:rPr lang="en-US" sz="2100" dirty="0" err="1">
                <a:latin typeface="+mn-lt"/>
              </a:rPr>
              <a:t>PS-kustannus</a:t>
            </a:r>
            <a:r>
              <a:rPr lang="en-US" sz="2100" dirty="0">
                <a:latin typeface="+mn-lt"/>
              </a:rPr>
              <a:t>. S. 118-125 ja 209-216.)</a:t>
            </a:r>
          </a:p>
          <a:p>
            <a:endParaRPr lang="en-US" sz="2100" b="1" dirty="0"/>
          </a:p>
        </p:txBody>
      </p:sp>
      <p:pic>
        <p:nvPicPr>
          <p:cNvPr id="3" name="Kuva 3">
            <a:extLst>
              <a:ext uri="{FF2B5EF4-FFF2-40B4-BE49-F238E27FC236}">
                <a16:creationId xmlns:a16="http://schemas.microsoft.com/office/drawing/2014/main" id="{5DFB48B9-D364-6B47-BE70-C82E4516E600}"/>
              </a:ext>
            </a:extLst>
          </p:cNvPr>
          <p:cNvPicPr>
            <a:picLocks noChangeAspect="1"/>
          </p:cNvPicPr>
          <p:nvPr/>
        </p:nvPicPr>
        <p:blipFill rotWithShape="1">
          <a:blip r:embed="rId2"/>
          <a:srcRect l="1889" r="11164"/>
          <a:stretch/>
        </p:blipFill>
        <p:spPr>
          <a:xfrm>
            <a:off x="7738420" y="804333"/>
            <a:ext cx="3372556" cy="450144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99531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DC4F75C-8040-479A-B443-280F9FA081A4}"/>
              </a:ext>
            </a:extLst>
          </p:cNvPr>
          <p:cNvSpPr>
            <a:spLocks noGrp="1"/>
          </p:cNvSpPr>
          <p:nvPr>
            <p:ph type="title"/>
          </p:nvPr>
        </p:nvSpPr>
        <p:spPr>
          <a:xfrm>
            <a:off x="460024" y="0"/>
            <a:ext cx="9953976" cy="7591779"/>
          </a:xfrm>
        </p:spPr>
        <p:txBody>
          <a:bodyPr vert="horz" lIns="91440" tIns="45720" rIns="91440" bIns="45720" rtlCol="0" anchor="b">
            <a:normAutofit fontScale="90000"/>
          </a:bodyPr>
          <a:lstStyle/>
          <a:p>
            <a:pPr lvl="2" algn="l" rtl="0">
              <a:lnSpc>
                <a:spcPct val="90000"/>
              </a:lnSpc>
              <a:spcBef>
                <a:spcPct val="0"/>
              </a:spcBef>
            </a:pP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r>
              <a:rPr lang="en-US" sz="3600" b="1" kern="1200" dirty="0" err="1">
                <a:solidFill>
                  <a:schemeClr val="tx1"/>
                </a:solidFill>
                <a:latin typeface="+mn-lt"/>
                <a:ea typeface="+mj-ea"/>
                <a:cs typeface="+mj-cs"/>
              </a:rPr>
              <a:t>Harjoituksia</a:t>
            </a:r>
            <a:r>
              <a:rPr lang="en-US" sz="3600" b="1" kern="1200" dirty="0">
                <a:solidFill>
                  <a:schemeClr val="tx1"/>
                </a:solidFill>
                <a:latin typeface="+mn-lt"/>
                <a:ea typeface="+mj-ea"/>
                <a:cs typeface="+mj-cs"/>
              </a:rPr>
              <a:t> </a:t>
            </a:r>
            <a:r>
              <a:rPr lang="en-US" sz="3600" b="1" kern="1200" dirty="0" err="1">
                <a:solidFill>
                  <a:schemeClr val="tx1"/>
                </a:solidFill>
                <a:latin typeface="+mn-lt"/>
                <a:ea typeface="+mj-ea"/>
                <a:cs typeface="+mj-cs"/>
              </a:rPr>
              <a:t>myötätuntoon</a:t>
            </a:r>
            <a:br>
              <a:rPr lang="en-US" sz="2000" b="1" kern="1200" dirty="0">
                <a:solidFill>
                  <a:schemeClr val="tx1"/>
                </a:solidFill>
                <a:latin typeface="+mn-lt"/>
                <a:ea typeface="+mj-ea"/>
                <a:cs typeface="+mj-cs"/>
              </a:rPr>
            </a:br>
            <a:endParaRPr lang="en-US" sz="2000" b="1" kern="1200" dirty="0">
              <a:solidFill>
                <a:schemeClr val="tx1"/>
              </a:solidFill>
              <a:latin typeface="+mn-lt"/>
              <a:ea typeface="+mj-ea"/>
              <a:cs typeface="+mj-cs"/>
            </a:endParaRPr>
          </a:p>
          <a:p>
            <a:pPr marL="285750" indent="-285750"/>
            <a:r>
              <a:rPr lang="en-US" sz="2000" b="1" dirty="0" err="1">
                <a:latin typeface="+mn-lt"/>
              </a:rPr>
              <a:t>Vahvuusvariksen</a:t>
            </a:r>
            <a:r>
              <a:rPr lang="en-US" sz="2000" b="1" dirty="0">
                <a:latin typeface="+mn-lt"/>
              </a:rPr>
              <a:t> </a:t>
            </a:r>
            <a:r>
              <a:rPr lang="en-US" sz="2000" b="1" dirty="0" err="1">
                <a:latin typeface="+mn-lt"/>
              </a:rPr>
              <a:t>tarinakirja</a:t>
            </a:r>
            <a:r>
              <a:rPr lang="en-US" sz="2000" b="1" dirty="0">
                <a:latin typeface="+mn-lt"/>
              </a:rPr>
              <a:t> s. 54-59</a:t>
            </a:r>
            <a:r>
              <a:rPr lang="en-US" sz="2000" dirty="0">
                <a:latin typeface="+mn-lt"/>
              </a:rPr>
              <a:t>: </a:t>
            </a:r>
            <a:r>
              <a:rPr lang="en-US" sz="2000" dirty="0" err="1">
                <a:latin typeface="+mn-lt"/>
              </a:rPr>
              <a:t>Myötätunto</a:t>
            </a:r>
            <a:r>
              <a:rPr lang="en-US" sz="2000" dirty="0">
                <a:latin typeface="+mn-lt"/>
              </a:rPr>
              <a:t> - </a:t>
            </a:r>
            <a:r>
              <a:rPr lang="en-US" sz="2000" dirty="0" err="1">
                <a:latin typeface="+mn-lt"/>
              </a:rPr>
              <a:t>Verhollinen</a:t>
            </a:r>
            <a:r>
              <a:rPr lang="en-US" sz="2000" dirty="0">
                <a:latin typeface="+mn-lt"/>
              </a:rPr>
              <a:t> </a:t>
            </a:r>
            <a:r>
              <a:rPr lang="en-US" sz="2000" dirty="0" err="1">
                <a:latin typeface="+mn-lt"/>
              </a:rPr>
              <a:t>omenoita</a:t>
            </a:r>
            <a:r>
              <a:rPr lang="en-US" sz="2000" dirty="0">
                <a:latin typeface="+mn-lt"/>
              </a:rPr>
              <a:t>. </a:t>
            </a:r>
            <a:r>
              <a:rPr lang="en-US" sz="2000" dirty="0" err="1">
                <a:latin typeface="+mn-lt"/>
              </a:rPr>
              <a:t>Tarina</a:t>
            </a:r>
            <a:r>
              <a:rPr lang="en-US" sz="2000" dirty="0">
                <a:latin typeface="+mn-lt"/>
              </a:rPr>
              <a:t> ja </a:t>
            </a:r>
            <a:r>
              <a:rPr lang="en-US" sz="2000" dirty="0" err="1">
                <a:latin typeface="+mn-lt"/>
              </a:rPr>
              <a:t>harjoitteet</a:t>
            </a:r>
            <a:r>
              <a:rPr lang="en-US" sz="2000" dirty="0">
                <a:latin typeface="+mn-lt"/>
              </a:rPr>
              <a:t>.</a:t>
            </a:r>
          </a:p>
          <a:p>
            <a:pPr marL="285750" indent="-285750"/>
            <a:r>
              <a:rPr lang="en-US" sz="2000" b="1" dirty="0" err="1">
                <a:latin typeface="+mn-lt"/>
              </a:rPr>
              <a:t>Opetellaan</a:t>
            </a:r>
            <a:r>
              <a:rPr lang="en-US" sz="2000" dirty="0">
                <a:latin typeface="+mn-lt"/>
              </a:rPr>
              <a:t> </a:t>
            </a:r>
            <a:r>
              <a:rPr lang="en-US" sz="2000" dirty="0" err="1">
                <a:latin typeface="+mn-lt"/>
              </a:rPr>
              <a:t>arjessa</a:t>
            </a:r>
            <a:r>
              <a:rPr lang="en-US" sz="2000" dirty="0">
                <a:latin typeface="+mn-lt"/>
              </a:rPr>
              <a:t> </a:t>
            </a:r>
            <a:r>
              <a:rPr lang="en-US" sz="2000" dirty="0" err="1">
                <a:latin typeface="+mn-lt"/>
              </a:rPr>
              <a:t>auttamaan</a:t>
            </a:r>
            <a:r>
              <a:rPr lang="en-US" sz="2000" dirty="0">
                <a:latin typeface="+mn-lt"/>
              </a:rPr>
              <a:t>, </a:t>
            </a:r>
            <a:r>
              <a:rPr lang="en-US" sz="2000" dirty="0" err="1">
                <a:latin typeface="+mn-lt"/>
              </a:rPr>
              <a:t>lohduttamaan</a:t>
            </a:r>
            <a:r>
              <a:rPr lang="en-US" sz="2000" dirty="0">
                <a:latin typeface="+mn-lt"/>
              </a:rPr>
              <a:t>, </a:t>
            </a:r>
            <a:r>
              <a:rPr lang="en-US" sz="2000" dirty="0" err="1">
                <a:latin typeface="+mn-lt"/>
              </a:rPr>
              <a:t>kannustamaan</a:t>
            </a:r>
            <a:r>
              <a:rPr lang="en-US" sz="2000" dirty="0">
                <a:latin typeface="+mn-lt"/>
              </a:rPr>
              <a:t> ja </a:t>
            </a:r>
            <a:r>
              <a:rPr lang="en-US" sz="2000" dirty="0" err="1">
                <a:latin typeface="+mn-lt"/>
              </a:rPr>
              <a:t>iloitsemaan</a:t>
            </a:r>
            <a:r>
              <a:rPr lang="en-US" sz="2000" dirty="0">
                <a:latin typeface="+mn-lt"/>
              </a:rPr>
              <a:t> </a:t>
            </a:r>
            <a:r>
              <a:rPr lang="en-US" sz="2000" dirty="0" err="1">
                <a:latin typeface="+mn-lt"/>
              </a:rPr>
              <a:t>toisten</a:t>
            </a:r>
            <a:r>
              <a:rPr lang="en-US" sz="2000" dirty="0">
                <a:latin typeface="+mn-lt"/>
              </a:rPr>
              <a:t> </a:t>
            </a:r>
            <a:r>
              <a:rPr lang="en-US" sz="2000" dirty="0" err="1">
                <a:latin typeface="+mn-lt"/>
              </a:rPr>
              <a:t>puolesta</a:t>
            </a:r>
            <a:r>
              <a:rPr lang="en-US" sz="2000" dirty="0">
                <a:latin typeface="+mn-lt"/>
              </a:rPr>
              <a:t>. </a:t>
            </a:r>
            <a:r>
              <a:rPr lang="en-US" sz="2000" dirty="0" err="1">
                <a:latin typeface="+mn-lt"/>
              </a:rPr>
              <a:t>Harjoitellaan</a:t>
            </a:r>
            <a:r>
              <a:rPr lang="en-US" sz="2000" dirty="0">
                <a:latin typeface="+mn-lt"/>
              </a:rPr>
              <a:t> </a:t>
            </a:r>
            <a:r>
              <a:rPr lang="en-US" sz="2000" dirty="0" err="1">
                <a:latin typeface="+mn-lt"/>
              </a:rPr>
              <a:t>näitä</a:t>
            </a:r>
            <a:r>
              <a:rPr lang="en-US" sz="2000" dirty="0">
                <a:latin typeface="+mn-lt"/>
              </a:rPr>
              <a:t> </a:t>
            </a:r>
            <a:r>
              <a:rPr lang="en-US" sz="2000" dirty="0" err="1">
                <a:latin typeface="+mn-lt"/>
              </a:rPr>
              <a:t>draaman</a:t>
            </a:r>
            <a:r>
              <a:rPr lang="en-US" sz="2000" dirty="0">
                <a:latin typeface="+mn-lt"/>
              </a:rPr>
              <a:t> </a:t>
            </a:r>
            <a:r>
              <a:rPr lang="en-US" sz="2000" dirty="0" err="1">
                <a:latin typeface="+mn-lt"/>
              </a:rPr>
              <a:t>avulla</a:t>
            </a:r>
            <a:r>
              <a:rPr lang="en-US" sz="2000" dirty="0">
                <a:latin typeface="+mn-lt"/>
              </a:rPr>
              <a:t>.</a:t>
            </a:r>
          </a:p>
          <a:p>
            <a:pPr marL="285750" indent="-285750"/>
            <a:r>
              <a:rPr lang="en-US" sz="2000" b="1" dirty="0" err="1">
                <a:latin typeface="+mn-lt"/>
              </a:rPr>
              <a:t>Materiaaleja</a:t>
            </a:r>
            <a:r>
              <a:rPr lang="en-US" sz="2000" dirty="0">
                <a:latin typeface="+mn-lt"/>
              </a:rPr>
              <a:t> </a:t>
            </a:r>
            <a:r>
              <a:rPr lang="en-US" sz="2000" dirty="0" err="1">
                <a:latin typeface="+mn-lt"/>
              </a:rPr>
              <a:t>netissä</a:t>
            </a:r>
            <a:r>
              <a:rPr lang="en-US" sz="2000" dirty="0">
                <a:latin typeface="+mn-lt"/>
              </a:rPr>
              <a:t>:</a:t>
            </a:r>
            <a:br>
              <a:rPr lang="en-US" sz="2000" dirty="0">
                <a:latin typeface="+mn-lt"/>
              </a:rPr>
            </a:br>
            <a:endParaRPr lang="en-US" sz="2000" dirty="0">
              <a:latin typeface="+mn-lt"/>
            </a:endParaRPr>
          </a:p>
          <a:p>
            <a:pPr lvl="2" algn="l" rtl="0">
              <a:lnSpc>
                <a:spcPct val="90000"/>
              </a:lnSpc>
              <a:spcBef>
                <a:spcPct val="0"/>
              </a:spcBef>
            </a:pPr>
            <a:r>
              <a:rPr lang="en-US" sz="2000" u="sng" kern="1200" dirty="0">
                <a:solidFill>
                  <a:schemeClr val="tx1"/>
                </a:solidFill>
                <a:latin typeface="+mn-lt"/>
                <a:ea typeface="+mj-ea"/>
                <a:cs typeface="+mj-cs"/>
                <a:hlinkClick r:id="rId2">
                  <a:extLst>
                    <a:ext uri="{A12FA001-AC4F-418D-AE19-62706E023703}">
                      <ahyp:hlinkClr xmlns:ahyp="http://schemas.microsoft.com/office/drawing/2018/hyperlinkcolor" val="tx"/>
                    </a:ext>
                  </a:extLst>
                </a:hlinkClick>
              </a:rPr>
              <a:t>https://</a:t>
            </a:r>
            <a:r>
              <a:rPr lang="en-US" sz="2000" u="sng" kern="1200" dirty="0" err="1">
                <a:solidFill>
                  <a:schemeClr val="tx1"/>
                </a:solidFill>
                <a:latin typeface="+mn-lt"/>
                <a:ea typeface="+mj-ea"/>
                <a:cs typeface="+mj-cs"/>
                <a:hlinkClick r:id="rId2">
                  <a:extLst>
                    <a:ext uri="{A12FA001-AC4F-418D-AE19-62706E023703}">
                      <ahyp:hlinkClr xmlns:ahyp="http://schemas.microsoft.com/office/drawing/2018/hyperlinkcolor" val="tx"/>
                    </a:ext>
                  </a:extLst>
                </a:hlinkClick>
              </a:rPr>
              <a:t>positiivinenkasvatus.fi</a:t>
            </a:r>
            <a:r>
              <a:rPr lang="en-US" sz="2000" u="sng" kern="1200" dirty="0">
                <a:solidFill>
                  <a:schemeClr val="tx1"/>
                </a:solidFill>
                <a:latin typeface="+mn-lt"/>
                <a:ea typeface="+mj-ea"/>
                <a:cs typeface="+mj-cs"/>
                <a:hlinkClick r:id="rId2">
                  <a:extLst>
                    <a:ext uri="{A12FA001-AC4F-418D-AE19-62706E023703}">
                      <ahyp:hlinkClr xmlns:ahyp="http://schemas.microsoft.com/office/drawing/2018/hyperlinkcolor" val="tx"/>
                    </a:ext>
                  </a:extLst>
                </a:hlinkClick>
              </a:rPr>
              <a:t>/</a:t>
            </a:r>
            <a:r>
              <a:rPr lang="en-US" sz="2000" u="sng" kern="1200" dirty="0" err="1">
                <a:solidFill>
                  <a:schemeClr val="tx1"/>
                </a:solidFill>
                <a:latin typeface="+mn-lt"/>
                <a:ea typeface="+mj-ea"/>
                <a:cs typeface="+mj-cs"/>
                <a:hlinkClick r:id="rId2">
                  <a:extLst>
                    <a:ext uri="{A12FA001-AC4F-418D-AE19-62706E023703}">
                      <ahyp:hlinkClr xmlns:ahyp="http://schemas.microsoft.com/office/drawing/2018/hyperlinkcolor" val="tx"/>
                    </a:ext>
                  </a:extLst>
                </a:hlinkClick>
              </a:rPr>
              <a:t>luonteenvahvuudet</a:t>
            </a:r>
            <a:r>
              <a:rPr lang="en-US" sz="2000" u="sng" kern="1200" dirty="0">
                <a:solidFill>
                  <a:schemeClr val="tx1"/>
                </a:solidFill>
                <a:latin typeface="+mn-lt"/>
                <a:ea typeface="+mj-ea"/>
                <a:cs typeface="+mj-cs"/>
                <a:hlinkClick r:id="rId2">
                  <a:extLst>
                    <a:ext uri="{A12FA001-AC4F-418D-AE19-62706E023703}">
                      <ahyp:hlinkClr xmlns:ahyp="http://schemas.microsoft.com/office/drawing/2018/hyperlinkcolor" val="tx"/>
                    </a:ext>
                  </a:extLst>
                </a:hlinkClick>
              </a:rPr>
              <a:t>/</a:t>
            </a:r>
            <a:r>
              <a:rPr lang="en-US" sz="2000" u="sng" kern="1200" dirty="0" err="1">
                <a:solidFill>
                  <a:schemeClr val="tx1"/>
                </a:solidFill>
                <a:latin typeface="+mn-lt"/>
                <a:ea typeface="+mj-ea"/>
                <a:cs typeface="+mj-cs"/>
                <a:hlinkClick r:id="rId2">
                  <a:extLst>
                    <a:ext uri="{A12FA001-AC4F-418D-AE19-62706E023703}">
                      <ahyp:hlinkClr xmlns:ahyp="http://schemas.microsoft.com/office/drawing/2018/hyperlinkcolor" val="tx"/>
                    </a:ext>
                  </a:extLst>
                </a:hlinkClick>
              </a:rPr>
              <a:t>vahvuus-3-myotatunto</a:t>
            </a:r>
            <a:r>
              <a:rPr lang="en-US" sz="2000" u="sng" kern="1200" dirty="0">
                <a:solidFill>
                  <a:schemeClr val="tx1"/>
                </a:solidFill>
                <a:latin typeface="+mn-lt"/>
                <a:ea typeface="+mj-ea"/>
                <a:cs typeface="+mj-cs"/>
                <a:hlinkClick r:id="rId2">
                  <a:extLst>
                    <a:ext uri="{A12FA001-AC4F-418D-AE19-62706E023703}">
                      <ahyp:hlinkClr xmlns:ahyp="http://schemas.microsoft.com/office/drawing/2018/hyperlinkcolor" val="tx"/>
                    </a:ext>
                  </a:extLst>
                </a:hlinkClick>
              </a:rPr>
              <a:t>/</a:t>
            </a:r>
            <a:br>
              <a:rPr lang="fi-FI" sz="2000" u="sng" kern="1200" dirty="0">
                <a:solidFill>
                  <a:schemeClr val="tx1"/>
                </a:solidFill>
                <a:latin typeface="+mn-lt"/>
                <a:ea typeface="+mj-ea"/>
                <a:cs typeface="+mj-cs"/>
              </a:rPr>
            </a:br>
            <a:br>
              <a:rPr lang="fi-FI" sz="2000" u="sng" kern="1200" dirty="0">
                <a:solidFill>
                  <a:schemeClr val="tx1"/>
                </a:solidFill>
                <a:latin typeface="+mn-lt"/>
                <a:ea typeface="+mj-ea"/>
                <a:cs typeface="+mj-cs"/>
              </a:rPr>
            </a:br>
            <a:br>
              <a:rPr lang="en-US" sz="2000" b="1" u="sng" kern="1200" dirty="0">
                <a:solidFill>
                  <a:schemeClr val="tx1"/>
                </a:solidFill>
                <a:latin typeface="+mn-lt"/>
                <a:ea typeface="+mj-ea"/>
                <a:cs typeface="+mj-cs"/>
              </a:rPr>
            </a:br>
            <a:r>
              <a:rPr lang="en-US" sz="3600" b="1" kern="1200" dirty="0" err="1">
                <a:solidFill>
                  <a:schemeClr val="tx1"/>
                </a:solidFill>
                <a:latin typeface="+mn-lt"/>
                <a:ea typeface="+mj-ea"/>
                <a:cs typeface="+mj-cs"/>
              </a:rPr>
              <a:t>Harjoituksia</a:t>
            </a:r>
            <a:r>
              <a:rPr lang="en-US" sz="3600" b="1" kern="1200" dirty="0">
                <a:solidFill>
                  <a:schemeClr val="tx1"/>
                </a:solidFill>
                <a:latin typeface="+mn-lt"/>
                <a:ea typeface="+mj-ea"/>
                <a:cs typeface="+mj-cs"/>
              </a:rPr>
              <a:t> </a:t>
            </a:r>
            <a:r>
              <a:rPr lang="en-US" sz="3600" b="1" kern="1200" dirty="0" err="1">
                <a:solidFill>
                  <a:schemeClr val="tx1"/>
                </a:solidFill>
                <a:latin typeface="+mn-lt"/>
                <a:ea typeface="+mj-ea"/>
                <a:cs typeface="+mj-cs"/>
              </a:rPr>
              <a:t>ystävällisyyteen</a:t>
            </a:r>
            <a:br>
              <a:rPr lang="en-US" sz="2000" b="1" kern="1200" dirty="0">
                <a:solidFill>
                  <a:schemeClr val="tx1"/>
                </a:solidFill>
                <a:latin typeface="+mn-lt"/>
                <a:ea typeface="+mj-ea"/>
                <a:cs typeface="+mj-cs"/>
              </a:rPr>
            </a:br>
            <a:endParaRPr lang="en-US" sz="2000" kern="1200" dirty="0">
              <a:solidFill>
                <a:schemeClr val="tx1"/>
              </a:solidFill>
              <a:latin typeface="+mn-lt"/>
              <a:ea typeface="+mj-ea"/>
              <a:cs typeface="+mj-cs"/>
            </a:endParaRPr>
          </a:p>
          <a:p>
            <a:pPr marL="285750" indent="-285750"/>
            <a:r>
              <a:rPr lang="en-US" sz="2000" b="1" dirty="0" err="1">
                <a:latin typeface="+mn-lt"/>
              </a:rPr>
              <a:t>Vahvuusvariksen</a:t>
            </a:r>
            <a:r>
              <a:rPr lang="en-US" sz="2000" b="1" dirty="0">
                <a:latin typeface="+mn-lt"/>
              </a:rPr>
              <a:t> </a:t>
            </a:r>
            <a:r>
              <a:rPr lang="en-US" sz="2000" b="1" dirty="0" err="1">
                <a:latin typeface="+mn-lt"/>
              </a:rPr>
              <a:t>tarinakirja</a:t>
            </a:r>
            <a:r>
              <a:rPr lang="en-US" sz="2000" b="1" dirty="0">
                <a:latin typeface="+mn-lt"/>
              </a:rPr>
              <a:t> s. 12-17</a:t>
            </a:r>
            <a:r>
              <a:rPr lang="en-US" sz="2000" dirty="0">
                <a:latin typeface="+mn-lt"/>
              </a:rPr>
              <a:t>: </a:t>
            </a:r>
            <a:r>
              <a:rPr lang="en-US" sz="2000" dirty="0" err="1">
                <a:latin typeface="+mn-lt"/>
              </a:rPr>
              <a:t>Ystävällisyys</a:t>
            </a:r>
            <a:r>
              <a:rPr lang="en-US" sz="2000" dirty="0">
                <a:latin typeface="+mn-lt"/>
              </a:rPr>
              <a:t> - </a:t>
            </a:r>
            <a:r>
              <a:rPr lang="en-US" sz="2000" dirty="0" err="1">
                <a:latin typeface="+mn-lt"/>
              </a:rPr>
              <a:t>Paarma</a:t>
            </a:r>
            <a:r>
              <a:rPr lang="en-US" sz="2000" dirty="0">
                <a:latin typeface="+mn-lt"/>
              </a:rPr>
              <a:t> vie </a:t>
            </a:r>
            <a:r>
              <a:rPr lang="en-US" sz="2000" dirty="0" err="1">
                <a:latin typeface="+mn-lt"/>
              </a:rPr>
              <a:t>pyyhkeen</a:t>
            </a:r>
            <a:r>
              <a:rPr lang="en-US" sz="2000" dirty="0">
                <a:latin typeface="+mn-lt"/>
              </a:rPr>
              <a:t>. </a:t>
            </a:r>
            <a:r>
              <a:rPr lang="en-US" sz="2000" dirty="0" err="1">
                <a:latin typeface="+mn-lt"/>
              </a:rPr>
              <a:t>Tarina</a:t>
            </a:r>
            <a:r>
              <a:rPr lang="en-US" sz="2000" dirty="0">
                <a:latin typeface="+mn-lt"/>
              </a:rPr>
              <a:t> ja </a:t>
            </a:r>
            <a:r>
              <a:rPr lang="en-US" sz="2000" dirty="0" err="1">
                <a:latin typeface="+mn-lt"/>
              </a:rPr>
              <a:t>harjoitteet</a:t>
            </a:r>
            <a:r>
              <a:rPr lang="en-US" sz="2000" dirty="0">
                <a:latin typeface="+mn-lt"/>
              </a:rPr>
              <a:t>. </a:t>
            </a:r>
          </a:p>
          <a:p>
            <a:pPr marL="285750" indent="-285750"/>
            <a:r>
              <a:rPr lang="en-US" sz="2000" b="1" dirty="0" err="1">
                <a:latin typeface="+mn-lt"/>
              </a:rPr>
              <a:t>Kirjoitetaan</a:t>
            </a:r>
            <a:r>
              <a:rPr lang="en-US" sz="2000" b="1" dirty="0">
                <a:latin typeface="+mn-lt"/>
              </a:rPr>
              <a:t> </a:t>
            </a:r>
            <a:r>
              <a:rPr lang="en-US" sz="2000" dirty="0">
                <a:latin typeface="+mn-lt"/>
              </a:rPr>
              <a:t>kiva </a:t>
            </a:r>
            <a:r>
              <a:rPr lang="en-US" sz="2000" dirty="0" err="1">
                <a:latin typeface="+mn-lt"/>
              </a:rPr>
              <a:t>kirje</a:t>
            </a:r>
            <a:r>
              <a:rPr lang="en-US" sz="2000" dirty="0">
                <a:latin typeface="+mn-lt"/>
              </a:rPr>
              <a:t> </a:t>
            </a:r>
            <a:r>
              <a:rPr lang="en-US" sz="2000" dirty="0" err="1">
                <a:latin typeface="+mn-lt"/>
              </a:rPr>
              <a:t>kaverille</a:t>
            </a:r>
            <a:r>
              <a:rPr lang="en-US" sz="2000" dirty="0">
                <a:latin typeface="+mn-lt"/>
              </a:rPr>
              <a:t>.</a:t>
            </a:r>
          </a:p>
          <a:p>
            <a:pPr marL="285750" indent="-285750"/>
            <a:r>
              <a:rPr lang="en-US" sz="2000" dirty="0" err="1">
                <a:latin typeface="+mn-lt"/>
              </a:rPr>
              <a:t>Valitaan</a:t>
            </a:r>
            <a:r>
              <a:rPr lang="en-US" sz="2000" dirty="0">
                <a:latin typeface="+mn-lt"/>
              </a:rPr>
              <a:t> </a:t>
            </a:r>
            <a:r>
              <a:rPr lang="en-US" sz="2000" dirty="0" err="1">
                <a:latin typeface="+mn-lt"/>
              </a:rPr>
              <a:t>luokasta</a:t>
            </a:r>
            <a:r>
              <a:rPr lang="en-US" sz="2000" dirty="0">
                <a:latin typeface="+mn-lt"/>
              </a:rPr>
              <a:t> </a:t>
            </a:r>
            <a:r>
              <a:rPr lang="en-US" sz="2000" b="1" dirty="0" err="1">
                <a:latin typeface="+mn-lt"/>
              </a:rPr>
              <a:t>salainen</a:t>
            </a:r>
            <a:r>
              <a:rPr lang="en-US" sz="2000" b="1" dirty="0">
                <a:latin typeface="+mn-lt"/>
              </a:rPr>
              <a:t> </a:t>
            </a:r>
            <a:r>
              <a:rPr lang="en-US" sz="2000" b="1" dirty="0" err="1">
                <a:latin typeface="+mn-lt"/>
              </a:rPr>
              <a:t>ystävä</a:t>
            </a:r>
            <a:r>
              <a:rPr lang="en-US" sz="2000" dirty="0">
                <a:latin typeface="+mn-lt"/>
              </a:rPr>
              <a:t>, </a:t>
            </a:r>
            <a:r>
              <a:rPr lang="en-US" sz="2000" dirty="0" err="1">
                <a:latin typeface="+mn-lt"/>
              </a:rPr>
              <a:t>jota</a:t>
            </a:r>
            <a:r>
              <a:rPr lang="en-US" sz="2000" dirty="0">
                <a:latin typeface="+mn-lt"/>
              </a:rPr>
              <a:t> </a:t>
            </a:r>
            <a:r>
              <a:rPr lang="en-US" sz="2000" dirty="0" err="1">
                <a:latin typeface="+mn-lt"/>
              </a:rPr>
              <a:t>autetaan</a:t>
            </a:r>
            <a:r>
              <a:rPr lang="en-US" sz="2000" dirty="0">
                <a:latin typeface="+mn-lt"/>
              </a:rPr>
              <a:t> ja </a:t>
            </a:r>
            <a:r>
              <a:rPr lang="en-US" sz="2000" dirty="0" err="1">
                <a:latin typeface="+mn-lt"/>
              </a:rPr>
              <a:t>jolle</a:t>
            </a:r>
            <a:r>
              <a:rPr lang="en-US" sz="2000" dirty="0">
                <a:latin typeface="+mn-lt"/>
              </a:rPr>
              <a:t> </a:t>
            </a:r>
            <a:r>
              <a:rPr lang="en-US" sz="2000" dirty="0" err="1">
                <a:latin typeface="+mn-lt"/>
              </a:rPr>
              <a:t>hymyillään</a:t>
            </a:r>
            <a:r>
              <a:rPr lang="en-US" sz="2000" dirty="0">
                <a:latin typeface="+mn-lt"/>
              </a:rPr>
              <a:t>.</a:t>
            </a:r>
          </a:p>
          <a:p>
            <a:pPr marL="285750" indent="-285750"/>
            <a:r>
              <a:rPr lang="en-US" sz="2000" dirty="0" err="1">
                <a:latin typeface="+mn-lt"/>
              </a:rPr>
              <a:t>Ystävällisten</a:t>
            </a:r>
            <a:r>
              <a:rPr lang="en-US" sz="2000" dirty="0">
                <a:latin typeface="+mn-lt"/>
              </a:rPr>
              <a:t> </a:t>
            </a:r>
            <a:r>
              <a:rPr lang="en-US" sz="2000" dirty="0" err="1">
                <a:latin typeface="+mn-lt"/>
              </a:rPr>
              <a:t>asioiden</a:t>
            </a:r>
            <a:r>
              <a:rPr lang="en-US" sz="2000" dirty="0">
                <a:latin typeface="+mn-lt"/>
              </a:rPr>
              <a:t> </a:t>
            </a:r>
            <a:r>
              <a:rPr lang="en-US" sz="2000" b="1" dirty="0" err="1">
                <a:latin typeface="+mn-lt"/>
              </a:rPr>
              <a:t>kertominen</a:t>
            </a:r>
            <a:r>
              <a:rPr lang="en-US" sz="2000" dirty="0">
                <a:latin typeface="+mn-lt"/>
              </a:rPr>
              <a:t> </a:t>
            </a:r>
            <a:r>
              <a:rPr lang="en-US" sz="2000" dirty="0" err="1">
                <a:latin typeface="+mn-lt"/>
              </a:rPr>
              <a:t>kaverista</a:t>
            </a:r>
            <a:r>
              <a:rPr lang="en-US" sz="2000" dirty="0">
                <a:latin typeface="+mn-lt"/>
              </a:rPr>
              <a:t>. </a:t>
            </a:r>
            <a:r>
              <a:rPr lang="en-US" sz="2000" dirty="0" err="1">
                <a:latin typeface="+mn-lt"/>
              </a:rPr>
              <a:t>Istutaan</a:t>
            </a:r>
            <a:r>
              <a:rPr lang="en-US" sz="2000" dirty="0">
                <a:latin typeface="+mn-lt"/>
              </a:rPr>
              <a:t> </a:t>
            </a:r>
            <a:r>
              <a:rPr lang="en-US" sz="2000" dirty="0" err="1">
                <a:latin typeface="+mn-lt"/>
              </a:rPr>
              <a:t>piirissä</a:t>
            </a:r>
            <a:r>
              <a:rPr lang="en-US" sz="2000" dirty="0">
                <a:latin typeface="+mn-lt"/>
              </a:rPr>
              <a:t> ja </a:t>
            </a:r>
            <a:r>
              <a:rPr lang="en-US" sz="2000" dirty="0" err="1">
                <a:latin typeface="+mn-lt"/>
              </a:rPr>
              <a:t>otetaan</a:t>
            </a:r>
            <a:r>
              <a:rPr lang="en-US" sz="2000" dirty="0">
                <a:latin typeface="+mn-lt"/>
              </a:rPr>
              <a:t> </a:t>
            </a:r>
            <a:r>
              <a:rPr lang="en-US" sz="2000" dirty="0" err="1">
                <a:latin typeface="+mn-lt"/>
              </a:rPr>
              <a:t>esine</a:t>
            </a:r>
            <a:r>
              <a:rPr lang="en-US" sz="2000" dirty="0">
                <a:latin typeface="+mn-lt"/>
              </a:rPr>
              <a:t>, </a:t>
            </a:r>
            <a:r>
              <a:rPr lang="en-US" sz="2000" dirty="0" err="1">
                <a:latin typeface="+mn-lt"/>
              </a:rPr>
              <a:t>jota</a:t>
            </a:r>
            <a:r>
              <a:rPr lang="en-US" sz="2000" dirty="0">
                <a:latin typeface="+mn-lt"/>
              </a:rPr>
              <a:t> </a:t>
            </a:r>
            <a:r>
              <a:rPr lang="en-US" sz="2000" dirty="0" err="1">
                <a:latin typeface="+mn-lt"/>
              </a:rPr>
              <a:t>heitellään</a:t>
            </a:r>
            <a:r>
              <a:rPr lang="en-US" sz="2000" dirty="0">
                <a:latin typeface="+mn-lt"/>
              </a:rPr>
              <a:t> </a:t>
            </a:r>
            <a:r>
              <a:rPr lang="en-US" sz="2000" dirty="0" err="1">
                <a:latin typeface="+mn-lt"/>
              </a:rPr>
              <a:t>toisille</a:t>
            </a:r>
            <a:r>
              <a:rPr lang="en-US" sz="2000" dirty="0">
                <a:latin typeface="+mn-lt"/>
              </a:rPr>
              <a:t>. </a:t>
            </a:r>
            <a:r>
              <a:rPr lang="en-US" sz="2000" dirty="0" err="1">
                <a:latin typeface="+mn-lt"/>
              </a:rPr>
              <a:t>Kerrotaan</a:t>
            </a:r>
            <a:r>
              <a:rPr lang="en-US" sz="2000" dirty="0">
                <a:latin typeface="+mn-lt"/>
              </a:rPr>
              <a:t> </a:t>
            </a:r>
            <a:r>
              <a:rPr lang="en-US" sz="2000" dirty="0" err="1">
                <a:latin typeface="+mn-lt"/>
              </a:rPr>
              <a:t>vastaanottajasta</a:t>
            </a:r>
            <a:r>
              <a:rPr lang="en-US" sz="2000" dirty="0">
                <a:latin typeface="+mn-lt"/>
              </a:rPr>
              <a:t> </a:t>
            </a:r>
            <a:r>
              <a:rPr lang="en-US" sz="2000" dirty="0" err="1">
                <a:latin typeface="+mn-lt"/>
              </a:rPr>
              <a:t>ystävällinen</a:t>
            </a:r>
            <a:r>
              <a:rPr lang="en-US" sz="2000" dirty="0">
                <a:latin typeface="+mn-lt"/>
              </a:rPr>
              <a:t> </a:t>
            </a:r>
            <a:r>
              <a:rPr lang="en-US" sz="2000" dirty="0" err="1">
                <a:latin typeface="+mn-lt"/>
              </a:rPr>
              <a:t>asia</a:t>
            </a:r>
            <a:r>
              <a:rPr lang="en-US" sz="2000" dirty="0">
                <a:latin typeface="+mn-lt"/>
              </a:rPr>
              <a:t>.</a:t>
            </a:r>
          </a:p>
          <a:p>
            <a:pPr marL="285750" lvl="2" indent="-285750" algn="l" rtl="0">
              <a:lnSpc>
                <a:spcPct val="90000"/>
              </a:lnSpc>
              <a:spcBef>
                <a:spcPct val="0"/>
              </a:spcBef>
            </a:pPr>
            <a:r>
              <a:rPr lang="en-US" sz="2000" kern="1200" dirty="0" err="1">
                <a:solidFill>
                  <a:schemeClr val="tx1"/>
                </a:solidFill>
                <a:latin typeface="+mn-lt"/>
                <a:ea typeface="+mj-ea"/>
                <a:cs typeface="+mj-cs"/>
              </a:rPr>
              <a:t>Luokassa</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kiertää</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kortteja</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joissa</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jokaisessa</a:t>
            </a:r>
            <a:r>
              <a:rPr lang="en-US" sz="2000" kern="1200" dirty="0">
                <a:solidFill>
                  <a:schemeClr val="tx1"/>
                </a:solidFill>
                <a:latin typeface="+mn-lt"/>
                <a:ea typeface="+mj-ea"/>
                <a:cs typeface="+mj-cs"/>
              </a:rPr>
              <a:t> on </a:t>
            </a:r>
            <a:r>
              <a:rPr lang="en-US" sz="2000" kern="1200" dirty="0" err="1">
                <a:solidFill>
                  <a:schemeClr val="tx1"/>
                </a:solidFill>
                <a:latin typeface="+mn-lt"/>
                <a:ea typeface="+mj-ea"/>
                <a:cs typeface="+mj-cs"/>
              </a:rPr>
              <a:t>yhden</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oppilaan</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nimi</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Oppilaat</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kirjoittavat</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ystävällisen</a:t>
            </a:r>
            <a:r>
              <a:rPr lang="en-US" sz="2000" kern="1200" dirty="0">
                <a:solidFill>
                  <a:schemeClr val="tx1"/>
                </a:solidFill>
                <a:latin typeface="+mn-lt"/>
                <a:ea typeface="+mj-ea"/>
                <a:cs typeface="+mj-cs"/>
              </a:rPr>
              <a:t> asian </a:t>
            </a:r>
            <a:r>
              <a:rPr lang="en-US" sz="2000" kern="1200" dirty="0" err="1">
                <a:solidFill>
                  <a:schemeClr val="tx1"/>
                </a:solidFill>
                <a:latin typeface="+mn-lt"/>
                <a:ea typeface="+mj-ea"/>
                <a:cs typeface="+mj-cs"/>
              </a:rPr>
              <a:t>kaverista</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jonka</a:t>
            </a:r>
            <a:r>
              <a:rPr lang="en-US" sz="2000" kern="1200" dirty="0">
                <a:solidFill>
                  <a:schemeClr val="tx1"/>
                </a:solidFill>
                <a:latin typeface="+mn-lt"/>
                <a:ea typeface="+mj-ea"/>
                <a:cs typeface="+mj-cs"/>
              </a:rPr>
              <a:t> </a:t>
            </a:r>
            <a:r>
              <a:rPr lang="en-US" sz="2000" kern="1200" dirty="0" err="1">
                <a:solidFill>
                  <a:schemeClr val="tx1"/>
                </a:solidFill>
                <a:latin typeface="+mn-lt"/>
                <a:ea typeface="+mj-ea"/>
                <a:cs typeface="+mj-cs"/>
              </a:rPr>
              <a:t>nimi</a:t>
            </a:r>
            <a:r>
              <a:rPr lang="en-US" sz="2000" kern="1200" dirty="0">
                <a:solidFill>
                  <a:schemeClr val="tx1"/>
                </a:solidFill>
                <a:latin typeface="+mn-lt"/>
                <a:ea typeface="+mj-ea"/>
                <a:cs typeface="+mj-cs"/>
              </a:rPr>
              <a:t> on </a:t>
            </a:r>
            <a:r>
              <a:rPr lang="en-US" sz="2000" kern="1200" dirty="0" err="1">
                <a:solidFill>
                  <a:schemeClr val="tx1"/>
                </a:solidFill>
                <a:latin typeface="+mn-lt"/>
                <a:ea typeface="+mj-ea"/>
                <a:cs typeface="+mj-cs"/>
              </a:rPr>
              <a:t>kortissa</a:t>
            </a:r>
            <a:r>
              <a:rPr lang="en-US" sz="2000" kern="1200" dirty="0">
                <a:solidFill>
                  <a:schemeClr val="tx1"/>
                </a:solidFill>
                <a:latin typeface="+mn-lt"/>
                <a:ea typeface="+mj-ea"/>
                <a:cs typeface="+mj-cs"/>
              </a:rPr>
              <a:t>.</a:t>
            </a:r>
          </a:p>
          <a:p>
            <a:pPr marL="285750" indent="-285750"/>
            <a:r>
              <a:rPr lang="en-US" sz="2000" b="1" dirty="0" err="1">
                <a:latin typeface="+mn-lt"/>
              </a:rPr>
              <a:t>Materiaaleja</a:t>
            </a:r>
            <a:r>
              <a:rPr lang="en-US" sz="2000" dirty="0">
                <a:latin typeface="+mn-lt"/>
              </a:rPr>
              <a:t> </a:t>
            </a:r>
            <a:r>
              <a:rPr lang="en-US" sz="2000" dirty="0" err="1">
                <a:latin typeface="+mn-lt"/>
              </a:rPr>
              <a:t>netissä</a:t>
            </a:r>
            <a:r>
              <a:rPr lang="en-US" sz="2000" dirty="0">
                <a:latin typeface="+mn-lt"/>
              </a:rPr>
              <a:t>:</a:t>
            </a:r>
          </a:p>
          <a:p>
            <a:pPr marL="285750" lvl="2" indent="-285750" algn="l" rtl="0">
              <a:lnSpc>
                <a:spcPct val="90000"/>
              </a:lnSpc>
              <a:spcBef>
                <a:spcPct val="0"/>
              </a:spcBef>
            </a:pPr>
            <a:r>
              <a:rPr lang="en-US" sz="2000" u="sng" kern="1200"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https://</a:t>
            </a:r>
            <a:r>
              <a:rPr lang="en-US" sz="2000" u="sng" kern="1200" dirty="0" err="1">
                <a:solidFill>
                  <a:schemeClr val="tx1"/>
                </a:solidFill>
                <a:latin typeface="+mn-lt"/>
                <a:ea typeface="+mj-ea"/>
                <a:cs typeface="+mj-cs"/>
                <a:hlinkClick r:id="rId3">
                  <a:extLst>
                    <a:ext uri="{A12FA001-AC4F-418D-AE19-62706E023703}">
                      <ahyp:hlinkClr xmlns:ahyp="http://schemas.microsoft.com/office/drawing/2018/hyperlinkcolor" val="tx"/>
                    </a:ext>
                  </a:extLst>
                </a:hlinkClick>
              </a:rPr>
              <a:t>www.varinautit.fi</a:t>
            </a:r>
            <a:r>
              <a:rPr lang="en-US" sz="2000" u="sng" kern="1200"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a:t>
            </a:r>
            <a:r>
              <a:rPr lang="en-US" sz="2000" u="sng" kern="1200" dirty="0" err="1">
                <a:solidFill>
                  <a:schemeClr val="tx1"/>
                </a:solidFill>
                <a:latin typeface="+mn-lt"/>
                <a:ea typeface="+mj-ea"/>
                <a:cs typeface="+mj-cs"/>
                <a:hlinkClick r:id="rId3">
                  <a:extLst>
                    <a:ext uri="{A12FA001-AC4F-418D-AE19-62706E023703}">
                      <ahyp:hlinkClr xmlns:ahyp="http://schemas.microsoft.com/office/drawing/2018/hyperlinkcolor" val="tx"/>
                    </a:ext>
                  </a:extLst>
                </a:hlinkClick>
              </a:rPr>
              <a:t>ystavyys</a:t>
            </a:r>
            <a:r>
              <a:rPr lang="en-US" sz="2000" u="sng" kern="1200"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a:t>
            </a:r>
            <a:endParaRPr lang="en-US" sz="2000" kern="1200" dirty="0">
              <a:solidFill>
                <a:schemeClr val="tx1"/>
              </a:solidFill>
              <a:latin typeface="+mn-lt"/>
              <a:ea typeface="+mj-ea"/>
              <a:cs typeface="+mj-cs"/>
            </a:endParaRPr>
          </a:p>
          <a:p>
            <a:pPr marL="285750" lvl="2" indent="-285750" algn="l" rtl="0">
              <a:lnSpc>
                <a:spcPct val="90000"/>
              </a:lnSpc>
              <a:spcBef>
                <a:spcPct val="0"/>
              </a:spcBef>
            </a:pPr>
            <a:r>
              <a:rPr lang="en-US" sz="2000" u="sng" kern="1200" dirty="0">
                <a:solidFill>
                  <a:schemeClr val="tx1"/>
                </a:solidFill>
                <a:latin typeface="+mn-lt"/>
                <a:ea typeface="+mj-ea"/>
                <a:cs typeface="+mj-cs"/>
                <a:hlinkClick r:id="rId4">
                  <a:extLst>
                    <a:ext uri="{A12FA001-AC4F-418D-AE19-62706E023703}">
                      <ahyp:hlinkClr xmlns:ahyp="http://schemas.microsoft.com/office/drawing/2018/hyperlinkcolor" val="tx"/>
                    </a:ext>
                  </a:extLst>
                </a:hlinkClick>
              </a:rPr>
              <a:t>https://</a:t>
            </a:r>
            <a:r>
              <a:rPr lang="en-US" sz="2000" u="sng" kern="1200" dirty="0" err="1">
                <a:solidFill>
                  <a:schemeClr val="tx1"/>
                </a:solidFill>
                <a:latin typeface="+mn-lt"/>
                <a:ea typeface="+mj-ea"/>
                <a:cs typeface="+mj-cs"/>
                <a:hlinkClick r:id="rId4">
                  <a:extLst>
                    <a:ext uri="{A12FA001-AC4F-418D-AE19-62706E023703}">
                      <ahyp:hlinkClr xmlns:ahyp="http://schemas.microsoft.com/office/drawing/2018/hyperlinkcolor" val="tx"/>
                    </a:ext>
                  </a:extLst>
                </a:hlinkClick>
              </a:rPr>
              <a:t>positiivinenkasvatus.fi</a:t>
            </a:r>
            <a:r>
              <a:rPr lang="en-US" sz="2000" u="sng" kern="1200" dirty="0">
                <a:solidFill>
                  <a:schemeClr val="tx1"/>
                </a:solidFill>
                <a:latin typeface="+mn-lt"/>
                <a:ea typeface="+mj-ea"/>
                <a:cs typeface="+mj-cs"/>
                <a:hlinkClick r:id="rId4">
                  <a:extLst>
                    <a:ext uri="{A12FA001-AC4F-418D-AE19-62706E023703}">
                      <ahyp:hlinkClr xmlns:ahyp="http://schemas.microsoft.com/office/drawing/2018/hyperlinkcolor" val="tx"/>
                    </a:ext>
                  </a:extLst>
                </a:hlinkClick>
              </a:rPr>
              <a:t>/uncategorized/</a:t>
            </a:r>
            <a:r>
              <a:rPr lang="en-US" sz="2000" u="sng" kern="1200" dirty="0" err="1">
                <a:solidFill>
                  <a:schemeClr val="tx1"/>
                </a:solidFill>
                <a:latin typeface="+mn-lt"/>
                <a:ea typeface="+mj-ea"/>
                <a:cs typeface="+mj-cs"/>
                <a:hlinkClick r:id="rId4">
                  <a:extLst>
                    <a:ext uri="{A12FA001-AC4F-418D-AE19-62706E023703}">
                      <ahyp:hlinkClr xmlns:ahyp="http://schemas.microsoft.com/office/drawing/2018/hyperlinkcolor" val="tx"/>
                    </a:ext>
                  </a:extLst>
                </a:hlinkClick>
              </a:rPr>
              <a:t>vahvuus-16-ystavallisyys</a:t>
            </a:r>
            <a:r>
              <a:rPr lang="en-US" sz="2000" u="sng" kern="1200" dirty="0">
                <a:solidFill>
                  <a:schemeClr val="tx1"/>
                </a:solidFill>
                <a:latin typeface="+mn-lt"/>
                <a:ea typeface="+mj-ea"/>
                <a:cs typeface="+mj-cs"/>
                <a:hlinkClick r:id="rId4">
                  <a:extLst>
                    <a:ext uri="{A12FA001-AC4F-418D-AE19-62706E023703}">
                      <ahyp:hlinkClr xmlns:ahyp="http://schemas.microsoft.com/office/drawing/2018/hyperlinkcolor" val="tx"/>
                    </a:ext>
                  </a:extLst>
                </a:hlinkClick>
              </a:rPr>
              <a:t>/</a:t>
            </a:r>
            <a:endParaRPr lang="en-US" sz="2000" kern="1200" dirty="0">
              <a:solidFill>
                <a:schemeClr val="tx1"/>
              </a:solidFill>
              <a:latin typeface="+mn-lt"/>
              <a:ea typeface="+mj-ea"/>
              <a:cs typeface="+mj-cs"/>
            </a:endParaRPr>
          </a:p>
          <a:p>
            <a:pPr marL="285750" lvl="2" indent="-285750" algn="l" rtl="0">
              <a:lnSpc>
                <a:spcPct val="90000"/>
              </a:lnSpc>
              <a:spcBef>
                <a:spcPct val="0"/>
              </a:spcBef>
            </a:pPr>
            <a:endParaRPr lang="en-US" sz="1100" kern="1200" dirty="0">
              <a:solidFill>
                <a:schemeClr val="tx1"/>
              </a:solidFill>
              <a:latin typeface="+mn-lt"/>
              <a:ea typeface="+mj-ea"/>
              <a:cs typeface="+mj-cs"/>
            </a:endParaRPr>
          </a:p>
          <a:p>
            <a:pPr marL="285750" lvl="2" indent="-285750" algn="l" rtl="0">
              <a:lnSpc>
                <a:spcPct val="90000"/>
              </a:lnSpc>
              <a:spcBef>
                <a:spcPct val="0"/>
              </a:spcBef>
            </a:pPr>
            <a:endParaRPr lang="en-US" sz="1100" b="1" kern="1200" dirty="0">
              <a:solidFill>
                <a:schemeClr val="tx1"/>
              </a:solidFill>
              <a:latin typeface="+mj-lt"/>
              <a:ea typeface="+mj-ea"/>
              <a:cs typeface="+mj-cs"/>
            </a:endParaRPr>
          </a:p>
          <a:p>
            <a:endParaRPr lang="en-US" sz="1100" b="1" dirty="0"/>
          </a:p>
          <a:p>
            <a:br>
              <a:rPr lang="en-US" sz="1100" b="1" dirty="0"/>
            </a:br>
            <a:br>
              <a:rPr lang="en-US" sz="1100" b="1" dirty="0"/>
            </a:br>
            <a:br>
              <a:rPr lang="en-US" sz="1100" b="1" dirty="0"/>
            </a:br>
            <a:endParaRPr lang="en-US" sz="1100" b="1" dirty="0"/>
          </a:p>
          <a:p>
            <a:endParaRPr lang="en-US" sz="1100" b="1" dirty="0"/>
          </a:p>
        </p:txBody>
      </p:sp>
      <p:pic>
        <p:nvPicPr>
          <p:cNvPr id="4" name="Kuva 4">
            <a:extLst>
              <a:ext uri="{FF2B5EF4-FFF2-40B4-BE49-F238E27FC236}">
                <a16:creationId xmlns:a16="http://schemas.microsoft.com/office/drawing/2014/main" id="{D783734C-C49C-324E-80CC-F732FD892866}"/>
              </a:ext>
            </a:extLst>
          </p:cNvPr>
          <p:cNvPicPr>
            <a:picLocks noChangeAspect="1"/>
          </p:cNvPicPr>
          <p:nvPr/>
        </p:nvPicPr>
        <p:blipFill rotWithShape="1">
          <a:blip r:embed="rId5"/>
          <a:srcRect l="1889" r="11164"/>
          <a:stretch/>
        </p:blipFill>
        <p:spPr>
          <a:xfrm>
            <a:off x="8190087" y="945445"/>
            <a:ext cx="3541889" cy="333022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128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F43A281-7C22-49C8-A489-C592D8546D37}"/>
              </a:ext>
            </a:extLst>
          </p:cNvPr>
          <p:cNvSpPr>
            <a:spLocks noGrp="1"/>
          </p:cNvSpPr>
          <p:nvPr>
            <p:ph type="title"/>
          </p:nvPr>
        </p:nvSpPr>
        <p:spPr>
          <a:xfrm>
            <a:off x="838201" y="336903"/>
            <a:ext cx="5681131" cy="1807305"/>
          </a:xfrm>
        </p:spPr>
        <p:txBody>
          <a:bodyPr>
            <a:normAutofit/>
          </a:bodyPr>
          <a:lstStyle/>
          <a:p>
            <a:r>
              <a:rPr lang="fi-FI" b="1" dirty="0">
                <a:latin typeface="+mn-lt"/>
              </a:rPr>
              <a:t>Sinnikkyys</a:t>
            </a:r>
            <a:endParaRPr lang="fi-FI" b="1" dirty="0">
              <a:latin typeface="+mn-lt"/>
              <a:ea typeface="Calibri Light"/>
              <a:cs typeface="Calibri Light"/>
            </a:endParaRPr>
          </a:p>
        </p:txBody>
      </p:sp>
      <p:pic>
        <p:nvPicPr>
          <p:cNvPr id="9" name="Kuva 9">
            <a:extLst>
              <a:ext uri="{FF2B5EF4-FFF2-40B4-BE49-F238E27FC236}">
                <a16:creationId xmlns:a16="http://schemas.microsoft.com/office/drawing/2014/main" id="{86631F6D-77FB-0F4A-9D21-EA7A6A457E71}"/>
              </a:ext>
            </a:extLst>
          </p:cNvPr>
          <p:cNvPicPr>
            <a:picLocks noChangeAspect="1"/>
          </p:cNvPicPr>
          <p:nvPr/>
        </p:nvPicPr>
        <p:blipFill rotWithShape="1">
          <a:blip r:embed="rId2"/>
          <a:srcRect l="6310" r="4501"/>
          <a:stretch/>
        </p:blipFill>
        <p:spPr>
          <a:xfrm>
            <a:off x="8604731" y="563764"/>
            <a:ext cx="3584221" cy="420579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769C1AF7-4D53-268D-68A4-803435BA0441}"/>
              </a:ext>
            </a:extLst>
          </p:cNvPr>
          <p:cNvSpPr>
            <a:spLocks noGrp="1"/>
          </p:cNvSpPr>
          <p:nvPr>
            <p:ph sz="quarter" idx="13"/>
          </p:nvPr>
        </p:nvSpPr>
        <p:spPr>
          <a:xfrm>
            <a:off x="838201" y="1905001"/>
            <a:ext cx="7264623" cy="4413074"/>
          </a:xfrm>
        </p:spPr>
        <p:txBody>
          <a:bodyPr vert="horz" lIns="91440" tIns="45720" rIns="91440" bIns="45720" rtlCol="0">
            <a:normAutofit/>
          </a:bodyPr>
          <a:lstStyle/>
          <a:p>
            <a:pPr marL="0" indent="0">
              <a:buNone/>
            </a:pPr>
            <a:r>
              <a:rPr lang="fi-FI" sz="2400" dirty="0">
                <a:ea typeface="+mn-lt"/>
                <a:cs typeface="+mn-lt"/>
              </a:rPr>
              <a:t>Sinnikkyys on päättäväisyyttä pitäytyä kiinni tekemisessä, jatkamista </a:t>
            </a:r>
            <a:r>
              <a:rPr lang="fi-FI" sz="2400" dirty="0" err="1">
                <a:ea typeface="+mn-lt"/>
                <a:cs typeface="+mn-lt"/>
              </a:rPr>
              <a:t>mahdottomaltakin</a:t>
            </a:r>
            <a:r>
              <a:rPr lang="fi-FI" sz="2400" dirty="0">
                <a:ea typeface="+mn-lt"/>
                <a:cs typeface="+mn-lt"/>
              </a:rPr>
              <a:t> tuntuvaan haasteen edessä ja </a:t>
            </a:r>
            <a:r>
              <a:rPr lang="fi-FI" sz="2400" dirty="0" err="1">
                <a:ea typeface="+mn-lt"/>
                <a:cs typeface="+mn-lt"/>
              </a:rPr>
              <a:t>toipumiskykyä</a:t>
            </a:r>
            <a:r>
              <a:rPr lang="fi-FI" sz="2400" dirty="0">
                <a:ea typeface="+mn-lt"/>
                <a:cs typeface="+mn-lt"/>
              </a:rPr>
              <a:t> hankaluuksien jälkeen. </a:t>
            </a:r>
          </a:p>
          <a:p>
            <a:pPr marL="0" indent="0">
              <a:buNone/>
            </a:pPr>
            <a:endParaRPr lang="en-US" sz="2400" dirty="0">
              <a:ea typeface="+mn-lt"/>
              <a:cs typeface="+mn-lt"/>
            </a:endParaRPr>
          </a:p>
          <a:p>
            <a:pPr marL="0" indent="0">
              <a:buNone/>
            </a:pPr>
            <a:r>
              <a:rPr lang="fi-FI" sz="2400" dirty="0">
                <a:ea typeface="+mn-lt"/>
                <a:cs typeface="+mn-lt"/>
              </a:rPr>
              <a:t>Sinnikkyys on tärkeä voima itsesäätelyn tukemisessa. Sinnikäs ihminen jaksaa yrittää vaikeitakin asioita ja tehdä paljon työtä.</a:t>
            </a:r>
            <a:endParaRPr lang="fi-FI" sz="2400" b="1" dirty="0">
              <a:ea typeface="Calibri" panose="020F0502020204030204"/>
              <a:cs typeface="Calibri" panose="020F0502020204030204"/>
            </a:endParaRPr>
          </a:p>
          <a:p>
            <a:pPr marL="0" indent="0">
              <a:buNone/>
            </a:pPr>
            <a:endParaRPr lang="fi-FI" sz="1700" b="1" dirty="0">
              <a:ea typeface="+mn-lt"/>
              <a:cs typeface="+mn-lt"/>
            </a:endParaRPr>
          </a:p>
          <a:p>
            <a:pPr marL="0" indent="0">
              <a:buNone/>
            </a:pPr>
            <a:r>
              <a:rPr lang="fi-FI" sz="1700" dirty="0">
                <a:ea typeface="+mn-lt"/>
                <a:cs typeface="+mn-lt"/>
              </a:rPr>
              <a:t>(Lue lisää: </a:t>
            </a:r>
            <a:r>
              <a:rPr lang="fi-FI" sz="1700" dirty="0" err="1">
                <a:ea typeface="+mn-lt"/>
                <a:cs typeface="+mn-lt"/>
              </a:rPr>
              <a:t>Uusitalo-Malmivaara</a:t>
            </a:r>
            <a:r>
              <a:rPr lang="fi-FI" sz="1700" dirty="0">
                <a:ea typeface="+mn-lt"/>
                <a:cs typeface="+mn-lt"/>
              </a:rPr>
              <a:t>, L. ja Vuorinen, K. 2016. Huomaa hyvä! </a:t>
            </a:r>
            <a:endParaRPr lang="en-US" sz="1700" dirty="0">
              <a:ea typeface="+mn-lt"/>
              <a:cs typeface="+mn-lt"/>
            </a:endParaRPr>
          </a:p>
          <a:p>
            <a:pPr marL="0" indent="0">
              <a:buNone/>
            </a:pPr>
            <a:r>
              <a:rPr lang="fi-FI" sz="1700" dirty="0">
                <a:ea typeface="+mn-lt"/>
                <a:cs typeface="+mn-lt"/>
              </a:rPr>
              <a:t>Näin ohjaat lasta ja nuorta löytämään </a:t>
            </a:r>
            <a:r>
              <a:rPr lang="fi-FI" sz="1700" dirty="0" err="1">
                <a:ea typeface="+mn-lt"/>
                <a:cs typeface="+mn-lt"/>
              </a:rPr>
              <a:t>luonteenvahvuutensa</a:t>
            </a:r>
            <a:r>
              <a:rPr lang="fi-FI" sz="1700" dirty="0">
                <a:ea typeface="+mn-lt"/>
                <a:cs typeface="+mn-lt"/>
              </a:rPr>
              <a:t>. PS-kustannus. S. 98-106.)</a:t>
            </a:r>
            <a:endParaRPr lang="en-US" sz="1700" dirty="0">
              <a:ea typeface="+mn-lt"/>
              <a:cs typeface="+mn-lt"/>
            </a:endParaRPr>
          </a:p>
          <a:p>
            <a:endParaRPr lang="en-US" sz="1700" dirty="0">
              <a:ea typeface="+mn-lt"/>
              <a:cs typeface="+mn-lt"/>
            </a:endParaRPr>
          </a:p>
          <a:p>
            <a:pPr marL="0" indent="0">
              <a:buNone/>
            </a:pPr>
            <a:endParaRPr lang="fi-FI" sz="1700" i="1" dirty="0">
              <a:ea typeface="+mn-lt"/>
              <a:cs typeface="+mn-lt"/>
            </a:endParaRPr>
          </a:p>
          <a:p>
            <a:pPr marL="0" indent="0">
              <a:buNone/>
            </a:pPr>
            <a:endParaRPr lang="fi-FI" sz="1700" i="1" dirty="0">
              <a:ea typeface="+mn-lt"/>
              <a:cs typeface="+mn-lt"/>
            </a:endParaRPr>
          </a:p>
          <a:p>
            <a:endParaRPr lang="en-US" sz="1700" dirty="0">
              <a:ea typeface="Calibri"/>
              <a:cs typeface="Calibri"/>
            </a:endParaRPr>
          </a:p>
        </p:txBody>
      </p:sp>
    </p:spTree>
    <p:extLst>
      <p:ext uri="{BB962C8B-B14F-4D97-AF65-F5344CB8AC3E}">
        <p14:creationId xmlns:p14="http://schemas.microsoft.com/office/powerpoint/2010/main" val="335569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6">
            <a:extLst>
              <a:ext uri="{FF2B5EF4-FFF2-40B4-BE49-F238E27FC236}">
                <a16:creationId xmlns:a16="http://schemas.microsoft.com/office/drawing/2014/main" id="{C972BBA6-EF40-274F-9734-018E30C2E636}"/>
              </a:ext>
            </a:extLst>
          </p:cNvPr>
          <p:cNvPicPr>
            <a:picLocks noChangeAspect="1"/>
          </p:cNvPicPr>
          <p:nvPr/>
        </p:nvPicPr>
        <p:blipFill rotWithShape="1">
          <a:blip r:embed="rId2"/>
          <a:srcRect l="6310" r="4501"/>
          <a:stretch/>
        </p:blipFill>
        <p:spPr>
          <a:xfrm>
            <a:off x="9549828" y="0"/>
            <a:ext cx="2221548" cy="238107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769C1AF7-4D53-268D-68A4-803435BA0441}"/>
              </a:ext>
            </a:extLst>
          </p:cNvPr>
          <p:cNvSpPr>
            <a:spLocks noGrp="1"/>
          </p:cNvSpPr>
          <p:nvPr>
            <p:ph sz="quarter" idx="13"/>
          </p:nvPr>
        </p:nvSpPr>
        <p:spPr>
          <a:xfrm>
            <a:off x="420624" y="727958"/>
            <a:ext cx="9489778" cy="6130042"/>
          </a:xfrm>
        </p:spPr>
        <p:txBody>
          <a:bodyPr vert="horz" lIns="91440" tIns="45720" rIns="91440" bIns="45720" rtlCol="0">
            <a:normAutofit fontScale="25000" lnSpcReduction="20000"/>
          </a:bodyPr>
          <a:lstStyle/>
          <a:p>
            <a:pPr marL="0" indent="0">
              <a:buNone/>
            </a:pPr>
            <a:endParaRPr lang="fi-FI" sz="1000" b="1" dirty="0">
              <a:ea typeface="+mn-lt"/>
              <a:cs typeface="+mn-lt"/>
            </a:endParaRPr>
          </a:p>
          <a:p>
            <a:pPr marL="0" indent="0">
              <a:buNone/>
            </a:pPr>
            <a:r>
              <a:rPr lang="fi-FI" sz="12800" b="1" dirty="0">
                <a:ea typeface="+mn-lt"/>
                <a:cs typeface="+mn-lt"/>
              </a:rPr>
              <a:t>Harjoituksia sinnikkyyteen:</a:t>
            </a:r>
          </a:p>
          <a:p>
            <a:pPr marL="0" indent="0">
              <a:buNone/>
            </a:pPr>
            <a:endParaRPr lang="en-US" sz="9600" dirty="0">
              <a:ea typeface="+mn-lt"/>
              <a:cs typeface="+mn-lt"/>
            </a:endParaRPr>
          </a:p>
          <a:p>
            <a:pPr>
              <a:buFont typeface="Wingdings" panose="020B0604020202020204" pitchFamily="34" charset="0"/>
              <a:buChar char="§"/>
            </a:pPr>
            <a:r>
              <a:rPr lang="fi-FI" sz="8000" b="1" dirty="0" err="1">
                <a:ea typeface="+mn-lt"/>
                <a:cs typeface="+mn-lt"/>
              </a:rPr>
              <a:t>Vahvuusvariksen</a:t>
            </a:r>
            <a:r>
              <a:rPr lang="fi-FI" sz="8000" b="1" dirty="0">
                <a:ea typeface="+mn-lt"/>
                <a:cs typeface="+mn-lt"/>
              </a:rPr>
              <a:t> </a:t>
            </a:r>
            <a:r>
              <a:rPr lang="fi-FI" sz="8000" b="1" dirty="0" err="1">
                <a:ea typeface="+mn-lt"/>
                <a:cs typeface="+mn-lt"/>
              </a:rPr>
              <a:t>tarinakirja</a:t>
            </a:r>
            <a:r>
              <a:rPr lang="fi-FI" sz="8000" b="1" dirty="0">
                <a:ea typeface="+mn-lt"/>
                <a:cs typeface="+mn-lt"/>
              </a:rPr>
              <a:t>: Sinnikkyys s. 66-71</a:t>
            </a:r>
            <a:r>
              <a:rPr lang="fi-FI" sz="8000" dirty="0">
                <a:ea typeface="+mn-lt"/>
                <a:cs typeface="+mn-lt"/>
              </a:rPr>
              <a:t> – </a:t>
            </a:r>
            <a:r>
              <a:rPr lang="fi-FI" sz="8000" dirty="0" err="1">
                <a:ea typeface="+mn-lt"/>
                <a:cs typeface="+mn-lt"/>
              </a:rPr>
              <a:t>Lennokkiviesti</a:t>
            </a:r>
            <a:r>
              <a:rPr lang="fi-FI" sz="8000" dirty="0">
                <a:ea typeface="+mn-lt"/>
                <a:cs typeface="+mn-lt"/>
              </a:rPr>
              <a:t>. Tarina ja harjoitteet. </a:t>
            </a:r>
          </a:p>
          <a:p>
            <a:pPr>
              <a:buFont typeface="Wingdings" panose="020B0604020202020204" pitchFamily="34" charset="0"/>
              <a:buChar char="§"/>
            </a:pPr>
            <a:r>
              <a:rPr lang="fi-FI" sz="8000" b="1" dirty="0">
                <a:ea typeface="+mn-lt"/>
                <a:cs typeface="+mn-lt"/>
              </a:rPr>
              <a:t>Motivoivan tekemisen</a:t>
            </a:r>
            <a:r>
              <a:rPr lang="fi-FI" sz="8000" dirty="0">
                <a:ea typeface="+mn-lt"/>
                <a:cs typeface="+mn-lt"/>
              </a:rPr>
              <a:t> löytäminen, valinnanvapaus tehtävien määrässä koulupäivän aikana, jolloin voi kokea näissä onnistumista sinnikkyyteen nojautuen.</a:t>
            </a:r>
            <a:endParaRPr lang="en-US" sz="8000" dirty="0">
              <a:ea typeface="+mn-lt"/>
              <a:cs typeface="+mn-lt"/>
            </a:endParaRPr>
          </a:p>
          <a:p>
            <a:pPr>
              <a:buFont typeface="Wingdings" panose="020B0604020202020204" pitchFamily="34" charset="0"/>
              <a:buChar char="§"/>
            </a:pPr>
            <a:r>
              <a:rPr lang="fi-FI" sz="8000" b="1" dirty="0">
                <a:ea typeface="+mn-lt"/>
                <a:cs typeface="+mn-lt"/>
              </a:rPr>
              <a:t>Tehtävien pilkkominen</a:t>
            </a:r>
            <a:r>
              <a:rPr lang="fi-FI" sz="8000" dirty="0">
                <a:ea typeface="+mn-lt"/>
                <a:cs typeface="+mn-lt"/>
              </a:rPr>
              <a:t> pienempiin osiin ja välietapeissa onnistumisesta palkitseminen</a:t>
            </a:r>
            <a:endParaRPr lang="en-US" sz="8000" dirty="0">
              <a:ea typeface="+mn-lt"/>
              <a:cs typeface="+mn-lt"/>
            </a:endParaRPr>
          </a:p>
          <a:p>
            <a:pPr>
              <a:buFont typeface="Wingdings" panose="020B0604020202020204" pitchFamily="34" charset="0"/>
              <a:buChar char="§"/>
            </a:pPr>
            <a:r>
              <a:rPr lang="fi-FI" sz="8000" dirty="0">
                <a:ea typeface="+mn-lt"/>
                <a:cs typeface="+mn-lt"/>
              </a:rPr>
              <a:t>Ohjataan oppilasta </a:t>
            </a:r>
            <a:r>
              <a:rPr lang="fi-FI" sz="8000" b="1" dirty="0">
                <a:ea typeface="+mn-lt"/>
                <a:cs typeface="+mn-lt"/>
              </a:rPr>
              <a:t>puhumaan itselleen kauniisti ja kannustavasti</a:t>
            </a:r>
            <a:r>
              <a:rPr lang="fi-FI" sz="8000" dirty="0">
                <a:ea typeface="+mn-lt"/>
                <a:cs typeface="+mn-lt"/>
              </a:rPr>
              <a:t>, jotta hän jaksaisi kannustaa </a:t>
            </a:r>
            <a:r>
              <a:rPr lang="fi-FI" sz="8000" dirty="0" err="1">
                <a:ea typeface="+mn-lt"/>
                <a:cs typeface="+mn-lt"/>
              </a:rPr>
              <a:t>itsesään</a:t>
            </a:r>
            <a:r>
              <a:rPr lang="fi-FI" sz="8000" dirty="0">
                <a:ea typeface="+mn-lt"/>
                <a:cs typeface="+mn-lt"/>
              </a:rPr>
              <a:t> eikä luovuttaisi liian helposti. “Minä en kuitenkaan osaa”-asenteen tilalle ajatus, “Minä yritän, minä opettelen, minä opin.” </a:t>
            </a:r>
            <a:endParaRPr lang="en-US" sz="8000" dirty="0">
              <a:ea typeface="+mn-lt"/>
              <a:cs typeface="+mn-lt"/>
            </a:endParaRPr>
          </a:p>
          <a:p>
            <a:pPr>
              <a:buFont typeface="Wingdings" panose="020B0604020202020204" pitchFamily="34" charset="0"/>
              <a:buChar char="§"/>
            </a:pPr>
            <a:r>
              <a:rPr lang="fi-FI" sz="8000" dirty="0">
                <a:ea typeface="+mn-lt"/>
                <a:cs typeface="+mn-lt"/>
              </a:rPr>
              <a:t>Epäonnistumisen jälkeen </a:t>
            </a:r>
            <a:r>
              <a:rPr lang="fi-FI" sz="8000" b="1" dirty="0">
                <a:ea typeface="+mn-lt"/>
                <a:cs typeface="+mn-lt"/>
              </a:rPr>
              <a:t>rauhoittuminen</a:t>
            </a:r>
            <a:r>
              <a:rPr lang="fi-FI" sz="8000" dirty="0">
                <a:ea typeface="+mn-lt"/>
                <a:cs typeface="+mn-lt"/>
              </a:rPr>
              <a:t> itselle parhaalla tavalla ja sen jälkeen uudelleen yrittäminen</a:t>
            </a:r>
            <a:endParaRPr lang="en-US" sz="8000" dirty="0">
              <a:ea typeface="+mn-lt"/>
              <a:cs typeface="+mn-lt"/>
            </a:endParaRPr>
          </a:p>
          <a:p>
            <a:pPr>
              <a:buFont typeface="Wingdings" panose="020B0604020202020204" pitchFamily="34" charset="0"/>
              <a:buChar char="§"/>
            </a:pPr>
            <a:r>
              <a:rPr lang="fi-FI" sz="8000" dirty="0">
                <a:ea typeface="+mn-lt"/>
                <a:cs typeface="+mn-lt"/>
              </a:rPr>
              <a:t>Sinnikkyyttä opettavat mm. </a:t>
            </a:r>
            <a:r>
              <a:rPr lang="fi-FI" sz="8000" b="1" dirty="0">
                <a:ea typeface="+mn-lt"/>
                <a:cs typeface="+mn-lt"/>
              </a:rPr>
              <a:t>palapelit, käsityötaidot, soiton opettelu </a:t>
            </a:r>
            <a:r>
              <a:rPr lang="fi-FI" sz="8000" dirty="0">
                <a:ea typeface="+mn-lt"/>
                <a:cs typeface="+mn-lt"/>
              </a:rPr>
              <a:t>sekä mikä tahansa haaste, joka vaatii pitkän ajan harjoitteita.</a:t>
            </a:r>
            <a:endParaRPr lang="en-US" sz="8000" dirty="0">
              <a:ea typeface="+mn-lt"/>
              <a:cs typeface="+mn-lt"/>
            </a:endParaRPr>
          </a:p>
          <a:p>
            <a:pPr>
              <a:buFont typeface="Wingdings" panose="020B0604020202020204" pitchFamily="34" charset="0"/>
              <a:buChar char="§"/>
            </a:pPr>
            <a:r>
              <a:rPr lang="fi-FI" sz="8000" b="1" dirty="0">
                <a:ea typeface="+mn-lt"/>
                <a:cs typeface="+mn-lt"/>
              </a:rPr>
              <a:t>Materiaaleja</a:t>
            </a:r>
            <a:r>
              <a:rPr lang="fi-FI" sz="8000" dirty="0">
                <a:ea typeface="+mn-lt"/>
                <a:cs typeface="+mn-lt"/>
              </a:rPr>
              <a:t> netissä:</a:t>
            </a:r>
            <a:endParaRPr lang="en-US" sz="8000" dirty="0">
              <a:ea typeface="+mn-lt"/>
              <a:cs typeface="+mn-lt"/>
            </a:endParaRPr>
          </a:p>
          <a:p>
            <a:pPr>
              <a:buFont typeface="Wingdings" panose="020B0604020202020204" pitchFamily="34" charset="0"/>
              <a:buChar char="§"/>
            </a:pPr>
            <a:r>
              <a:rPr lang="fi-FI" sz="8000" u="sng" dirty="0">
                <a:ea typeface="+mn-lt"/>
                <a:cs typeface="+mn-lt"/>
                <a:hlinkClick r:id="rId3">
                  <a:extLst>
                    <a:ext uri="{A12FA001-AC4F-418D-AE19-62706E023703}">
                      <ahyp:hlinkClr xmlns:ahyp="http://schemas.microsoft.com/office/drawing/2018/hyperlinkcolor" val="tx"/>
                    </a:ext>
                  </a:extLst>
                </a:hlinkClick>
              </a:rPr>
              <a:t>Vahvuus 1: Sinnikkyys - Positiivinen kasvatus</a:t>
            </a:r>
            <a:endParaRPr lang="en-US" sz="8000" dirty="0">
              <a:ea typeface="+mn-lt"/>
              <a:cs typeface="+mn-lt"/>
            </a:endParaRPr>
          </a:p>
          <a:p>
            <a:pPr>
              <a:buFont typeface="Wingdings" panose="020B0604020202020204" pitchFamily="34" charset="0"/>
              <a:buChar char="§"/>
            </a:pPr>
            <a:r>
              <a:rPr lang="fi-FI" sz="8000" u="sng" dirty="0">
                <a:ea typeface="+mn-lt"/>
                <a:cs typeface="+mn-lt"/>
                <a:hlinkClick r:id="rId4">
                  <a:extLst>
                    <a:ext uri="{A12FA001-AC4F-418D-AE19-62706E023703}">
                      <ahyp:hlinkClr xmlns:ahyp="http://schemas.microsoft.com/office/drawing/2018/hyperlinkcolor" val="tx"/>
                    </a:ext>
                  </a:extLst>
                </a:hlinkClick>
              </a:rPr>
              <a:t>Sinnikkyys auttaa saavuttamaan unelmat - Mielen Ihmeet</a:t>
            </a:r>
            <a:endParaRPr lang="en-US" sz="8000" dirty="0">
              <a:ea typeface="+mn-lt"/>
              <a:cs typeface="+mn-lt"/>
            </a:endParaRPr>
          </a:p>
          <a:p>
            <a:endParaRPr lang="en-US" sz="1000" dirty="0">
              <a:ea typeface="Calibri"/>
              <a:cs typeface="Calibri"/>
            </a:endParaRPr>
          </a:p>
        </p:txBody>
      </p:sp>
    </p:spTree>
    <p:extLst>
      <p:ext uri="{BB962C8B-B14F-4D97-AF65-F5344CB8AC3E}">
        <p14:creationId xmlns:p14="http://schemas.microsoft.com/office/powerpoint/2010/main" val="151175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778F24-30AE-45C7-8458-EF7755CC9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110" y="2"/>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2" name="Otsikko 1">
            <a:extLst>
              <a:ext uri="{FF2B5EF4-FFF2-40B4-BE49-F238E27FC236}">
                <a16:creationId xmlns:a16="http://schemas.microsoft.com/office/drawing/2014/main" id="{DC29652A-F400-4134-A382-E1180B60A4BC}"/>
              </a:ext>
            </a:extLst>
          </p:cNvPr>
          <p:cNvSpPr>
            <a:spLocks noGrp="1"/>
          </p:cNvSpPr>
          <p:nvPr>
            <p:ph type="title"/>
          </p:nvPr>
        </p:nvSpPr>
        <p:spPr>
          <a:xfrm>
            <a:off x="936978" y="-128890"/>
            <a:ext cx="5334000" cy="1662071"/>
          </a:xfrm>
        </p:spPr>
        <p:txBody>
          <a:bodyPr anchor="b">
            <a:normAutofit/>
          </a:bodyPr>
          <a:lstStyle/>
          <a:p>
            <a:r>
              <a:rPr lang="fi-FI" b="1" dirty="0">
                <a:latin typeface="+mn-lt"/>
              </a:rPr>
              <a:t>Lähteet</a:t>
            </a:r>
          </a:p>
        </p:txBody>
      </p:sp>
      <p:sp>
        <p:nvSpPr>
          <p:cNvPr id="3" name="Sisällön paikkamerkki 2">
            <a:extLst>
              <a:ext uri="{FF2B5EF4-FFF2-40B4-BE49-F238E27FC236}">
                <a16:creationId xmlns:a16="http://schemas.microsoft.com/office/drawing/2014/main" id="{9DE51CAB-1AFF-4985-9B5D-38DBB3B5E09A}"/>
              </a:ext>
            </a:extLst>
          </p:cNvPr>
          <p:cNvSpPr>
            <a:spLocks noGrp="1"/>
          </p:cNvSpPr>
          <p:nvPr>
            <p:ph sz="quarter" idx="13"/>
          </p:nvPr>
        </p:nvSpPr>
        <p:spPr>
          <a:xfrm>
            <a:off x="838200" y="2070062"/>
            <a:ext cx="5334000" cy="4149766"/>
          </a:xfrm>
        </p:spPr>
        <p:txBody>
          <a:bodyPr vert="horz" lIns="91440" tIns="45720" rIns="91440" bIns="45720" rtlCol="0" anchor="t">
            <a:normAutofit/>
          </a:bodyPr>
          <a:lstStyle/>
          <a:p>
            <a:r>
              <a:rPr lang="fi-FI" sz="2000" dirty="0">
                <a:ea typeface="+mn-lt"/>
                <a:cs typeface="+mn-lt"/>
              </a:rPr>
              <a:t>Kotilainen, P., Uusitalo, L. ja Vuorinen, K. 2020. Huomaa hyvä! Toimintakortit. </a:t>
            </a:r>
            <a:r>
              <a:rPr lang="fi-FI" sz="2000" dirty="0" err="1">
                <a:ea typeface="+mn-lt"/>
                <a:cs typeface="+mn-lt"/>
              </a:rPr>
              <a:t>Positive</a:t>
            </a:r>
            <a:r>
              <a:rPr lang="fi-FI" sz="2000" dirty="0">
                <a:ea typeface="+mn-lt"/>
                <a:cs typeface="+mn-lt"/>
              </a:rPr>
              <a:t> </a:t>
            </a:r>
            <a:r>
              <a:rPr lang="fi-FI" sz="2000" dirty="0" err="1">
                <a:ea typeface="+mn-lt"/>
                <a:cs typeface="+mn-lt"/>
              </a:rPr>
              <a:t>learning</a:t>
            </a:r>
            <a:r>
              <a:rPr lang="fi-FI" sz="2000" dirty="0">
                <a:ea typeface="+mn-lt"/>
                <a:cs typeface="+mn-lt"/>
              </a:rPr>
              <a:t>. </a:t>
            </a:r>
          </a:p>
          <a:p>
            <a:r>
              <a:rPr lang="fi-FI" sz="2000" dirty="0"/>
              <a:t>Uusitalo-Malmivaara, L. &amp; Vuorinen, K. 2016. Huomaa hyvä! Näin ohjaat lasta ja nuorta löytämään luonteenvahvuutensa. Jyväskylä: PS-kustannus.</a:t>
            </a:r>
            <a:endParaRPr lang="fi-FI" sz="2000" dirty="0">
              <a:cs typeface="Calibri"/>
            </a:endParaRPr>
          </a:p>
          <a:p>
            <a:pPr>
              <a:buClr>
                <a:srgbClr val="000000"/>
              </a:buClr>
            </a:pPr>
            <a:r>
              <a:rPr lang="fi-FI" sz="2000" dirty="0">
                <a:ea typeface="+mn-lt"/>
                <a:cs typeface="+mn-lt"/>
              </a:rPr>
              <a:t>Uusitalo-Malmivaara, L. ja Vuorinen, K. 2018. Huomaa hyvä! Vahvuusvariksen bongausopas. Jyväskylä: PS-kustannus.</a:t>
            </a:r>
            <a:endParaRPr lang="fi-FI" sz="2000" dirty="0"/>
          </a:p>
          <a:p>
            <a:pPr>
              <a:buClr>
                <a:srgbClr val="000000"/>
              </a:buClr>
            </a:pPr>
            <a:r>
              <a:rPr lang="fi-FI" sz="2000" dirty="0">
                <a:ea typeface="+mn-lt"/>
                <a:cs typeface="+mn-lt"/>
              </a:rPr>
              <a:t>Uusitalo, L. ja Vuorinen, K. Huomaa hyvä! Vahvuusvariksen tarinakirja. 2021. PS-kustannus.</a:t>
            </a:r>
            <a:endParaRPr lang="fi-FI" sz="2000" dirty="0"/>
          </a:p>
          <a:p>
            <a:pPr marL="0" indent="0">
              <a:buClr>
                <a:srgbClr val="000000"/>
              </a:buClr>
              <a:buNone/>
            </a:pPr>
            <a:endParaRPr lang="fi-FI" sz="2000" dirty="0">
              <a:cs typeface="Calibri" panose="020F0502020204030204"/>
            </a:endParaRPr>
          </a:p>
          <a:p>
            <a:pPr>
              <a:buClr>
                <a:srgbClr val="000000"/>
              </a:buClr>
            </a:pPr>
            <a:endParaRPr lang="fi-FI" sz="2000" dirty="0"/>
          </a:p>
          <a:p>
            <a:pPr>
              <a:buClr>
                <a:srgbClr val="000000"/>
              </a:buClr>
            </a:pPr>
            <a:endParaRPr lang="fi-FI" sz="2000" dirty="0">
              <a:cs typeface="Calibri" panose="020F0502020204030204"/>
            </a:endParaRPr>
          </a:p>
        </p:txBody>
      </p:sp>
      <p:pic>
        <p:nvPicPr>
          <p:cNvPr id="8" name="Kuva 9">
            <a:extLst>
              <a:ext uri="{FF2B5EF4-FFF2-40B4-BE49-F238E27FC236}">
                <a16:creationId xmlns:a16="http://schemas.microsoft.com/office/drawing/2014/main" id="{29DC39FF-269D-924A-9A38-C26A3B52006A}"/>
              </a:ext>
            </a:extLst>
          </p:cNvPr>
          <p:cNvPicPr>
            <a:picLocks noChangeAspect="1"/>
          </p:cNvPicPr>
          <p:nvPr/>
        </p:nvPicPr>
        <p:blipFill>
          <a:blip r:embed="rId2"/>
          <a:stretch>
            <a:fillRect/>
          </a:stretch>
        </p:blipFill>
        <p:spPr>
          <a:xfrm>
            <a:off x="7704814" y="671484"/>
            <a:ext cx="1760993" cy="2549497"/>
          </a:xfrm>
          <a:prstGeom prst="rect">
            <a:avLst/>
          </a:prstGeom>
        </p:spPr>
      </p:pic>
      <p:pic>
        <p:nvPicPr>
          <p:cNvPr id="5" name="Kuva 5">
            <a:extLst>
              <a:ext uri="{FF2B5EF4-FFF2-40B4-BE49-F238E27FC236}">
                <a16:creationId xmlns:a16="http://schemas.microsoft.com/office/drawing/2014/main" id="{C26D1B6D-84F4-DF41-A374-82C7C6049315}"/>
              </a:ext>
            </a:extLst>
          </p:cNvPr>
          <p:cNvPicPr>
            <a:picLocks noChangeAspect="1"/>
          </p:cNvPicPr>
          <p:nvPr/>
        </p:nvPicPr>
        <p:blipFill>
          <a:blip r:embed="rId3"/>
          <a:stretch>
            <a:fillRect/>
          </a:stretch>
        </p:blipFill>
        <p:spPr>
          <a:xfrm>
            <a:off x="9787540" y="702146"/>
            <a:ext cx="1760993" cy="2488169"/>
          </a:xfrm>
          <a:prstGeom prst="rect">
            <a:avLst/>
          </a:prstGeom>
        </p:spPr>
      </p:pic>
      <p:pic>
        <p:nvPicPr>
          <p:cNvPr id="7" name="Kuva 7">
            <a:extLst>
              <a:ext uri="{FF2B5EF4-FFF2-40B4-BE49-F238E27FC236}">
                <a16:creationId xmlns:a16="http://schemas.microsoft.com/office/drawing/2014/main" id="{A4BB9D9D-F613-A649-866B-4F22B40DBF11}"/>
              </a:ext>
            </a:extLst>
          </p:cNvPr>
          <p:cNvPicPr>
            <a:picLocks noChangeAspect="1"/>
          </p:cNvPicPr>
          <p:nvPr/>
        </p:nvPicPr>
        <p:blipFill>
          <a:blip r:embed="rId4"/>
          <a:stretch>
            <a:fillRect/>
          </a:stretch>
        </p:blipFill>
        <p:spPr>
          <a:xfrm>
            <a:off x="7717934" y="3570965"/>
            <a:ext cx="1734752" cy="2606444"/>
          </a:xfrm>
          <a:prstGeom prst="rect">
            <a:avLst/>
          </a:prstGeom>
        </p:spPr>
      </p:pic>
      <p:pic>
        <p:nvPicPr>
          <p:cNvPr id="6" name="Kuva 6">
            <a:extLst>
              <a:ext uri="{FF2B5EF4-FFF2-40B4-BE49-F238E27FC236}">
                <a16:creationId xmlns:a16="http://schemas.microsoft.com/office/drawing/2014/main" id="{D6FCB127-3BAD-7243-BE5B-1831EA03456C}"/>
              </a:ext>
            </a:extLst>
          </p:cNvPr>
          <p:cNvPicPr>
            <a:picLocks noChangeAspect="1"/>
          </p:cNvPicPr>
          <p:nvPr/>
        </p:nvPicPr>
        <p:blipFill>
          <a:blip r:embed="rId5"/>
          <a:stretch>
            <a:fillRect/>
          </a:stretch>
        </p:blipFill>
        <p:spPr>
          <a:xfrm>
            <a:off x="9787540" y="3993467"/>
            <a:ext cx="1760993" cy="1760993"/>
          </a:xfrm>
          <a:prstGeom prst="rect">
            <a:avLst/>
          </a:prstGeom>
        </p:spPr>
      </p:pic>
    </p:spTree>
    <p:extLst>
      <p:ext uri="{BB962C8B-B14F-4D97-AF65-F5344CB8AC3E}">
        <p14:creationId xmlns:p14="http://schemas.microsoft.com/office/powerpoint/2010/main" val="367990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14CD9B8C-5E52-4843-B9D6-159064DF57FD}"/>
              </a:ext>
            </a:extLst>
          </p:cNvPr>
          <p:cNvSpPr>
            <a:spLocks noGrp="1"/>
          </p:cNvSpPr>
          <p:nvPr>
            <p:ph sz="quarter" idx="13"/>
          </p:nvPr>
        </p:nvSpPr>
        <p:spPr>
          <a:xfrm>
            <a:off x="241310" y="889001"/>
            <a:ext cx="4612745" cy="5969000"/>
          </a:xfrm>
        </p:spPr>
        <p:txBody>
          <a:bodyPr>
            <a:noAutofit/>
          </a:bodyPr>
          <a:lstStyle/>
          <a:p>
            <a:pPr marL="0" indent="0">
              <a:buNone/>
            </a:pPr>
            <a:r>
              <a:rPr lang="fi-FI" sz="3200" b="1" dirty="0"/>
              <a:t>Yhteistyössä </a:t>
            </a:r>
          </a:p>
          <a:p>
            <a:pPr marL="0" indent="0">
              <a:buNone/>
            </a:pPr>
            <a:r>
              <a:rPr lang="fi-FI" sz="3200" b="1" dirty="0" err="1"/>
              <a:t>Inklua</a:t>
            </a:r>
            <a:r>
              <a:rPr lang="fi-FI" sz="3200" b="1" dirty="0"/>
              <a:t> alkuun-hankkeen kanssa:</a:t>
            </a:r>
          </a:p>
          <a:p>
            <a:pPr marL="0" indent="0">
              <a:buNone/>
            </a:pPr>
            <a:endParaRPr lang="fi-FI" sz="3200" b="1" dirty="0"/>
          </a:p>
          <a:p>
            <a:pPr marL="0" indent="0">
              <a:buNone/>
            </a:pPr>
            <a:r>
              <a:rPr lang="fi-FI" b="0" dirty="0"/>
              <a:t>©Huomaa hyvä!</a:t>
            </a:r>
          </a:p>
          <a:p>
            <a:pPr marL="0" indent="0">
              <a:buNone/>
            </a:pPr>
            <a:r>
              <a:rPr lang="fi-FI" b="0" dirty="0"/>
              <a:t>©Vahvuusvaris</a:t>
            </a:r>
            <a:r>
              <a:rPr lang="fi-FI" dirty="0"/>
              <a:t> </a:t>
            </a:r>
          </a:p>
          <a:p>
            <a:pPr marL="0" indent="0">
              <a:buNone/>
            </a:pPr>
            <a:r>
              <a:rPr lang="fi-FI" b="0" u="sng" dirty="0">
                <a:hlinkClick r:id="rId2"/>
              </a:rPr>
              <a:t>Seethegood.appby </a:t>
            </a:r>
          </a:p>
          <a:p>
            <a:pPr marL="0" indent="0">
              <a:buNone/>
            </a:pPr>
            <a:r>
              <a:rPr lang="fi-FI" b="0" u="sng" dirty="0">
                <a:hlinkClick r:id="rId2"/>
              </a:rPr>
              <a:t>Positive Learning Oy</a:t>
            </a:r>
            <a:endParaRPr lang="fi-FI" dirty="0"/>
          </a:p>
        </p:txBody>
      </p:sp>
      <p:pic>
        <p:nvPicPr>
          <p:cNvPr id="5" name="Kuva 5">
            <a:extLst>
              <a:ext uri="{FF2B5EF4-FFF2-40B4-BE49-F238E27FC236}">
                <a16:creationId xmlns:a16="http://schemas.microsoft.com/office/drawing/2014/main" id="{AF8BD9B5-2884-5048-806D-52F15A24A8A2}"/>
              </a:ext>
            </a:extLst>
          </p:cNvPr>
          <p:cNvPicPr>
            <a:picLocks noChangeAspect="1"/>
          </p:cNvPicPr>
          <p:nvPr/>
        </p:nvPicPr>
        <p:blipFill>
          <a:blip r:embed="rId3"/>
          <a:stretch>
            <a:fillRect/>
          </a:stretch>
        </p:blipFill>
        <p:spPr>
          <a:xfrm>
            <a:off x="5744073" y="661916"/>
            <a:ext cx="5557909" cy="5557909"/>
          </a:xfrm>
          <a:prstGeom prst="rect">
            <a:avLst/>
          </a:prstGeom>
        </p:spPr>
      </p:pic>
    </p:spTree>
    <p:extLst>
      <p:ext uri="{BB962C8B-B14F-4D97-AF65-F5344CB8AC3E}">
        <p14:creationId xmlns:p14="http://schemas.microsoft.com/office/powerpoint/2010/main" val="210423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Otsikko 1">
            <a:extLst>
              <a:ext uri="{FF2B5EF4-FFF2-40B4-BE49-F238E27FC236}">
                <a16:creationId xmlns:a16="http://schemas.microsoft.com/office/drawing/2014/main" id="{CF06E3C3-ECFE-8F4F-9403-A4E3CB6A3000}"/>
              </a:ext>
            </a:extLst>
          </p:cNvPr>
          <p:cNvSpPr>
            <a:spLocks noGrp="1"/>
          </p:cNvSpPr>
          <p:nvPr>
            <p:ph type="title"/>
          </p:nvPr>
        </p:nvSpPr>
        <p:spPr>
          <a:xfrm>
            <a:off x="949259" y="-171196"/>
            <a:ext cx="6125964" cy="1906863"/>
          </a:xfrm>
        </p:spPr>
        <p:txBody>
          <a:bodyPr anchor="b">
            <a:normAutofit/>
          </a:bodyPr>
          <a:lstStyle/>
          <a:p>
            <a:r>
              <a:rPr lang="fi-FI" b="1" dirty="0">
                <a:latin typeface="+mn-lt"/>
              </a:rPr>
              <a:t>Voimavahvuudet</a:t>
            </a:r>
            <a:br>
              <a:rPr lang="fi-FI" b="1" dirty="0"/>
            </a:br>
            <a:r>
              <a:rPr lang="fi-FI" sz="1600" dirty="0"/>
              <a:t>(</a:t>
            </a:r>
            <a:r>
              <a:rPr lang="fi-FI" sz="1600" dirty="0">
                <a:latin typeface="+mn-lt"/>
              </a:rPr>
              <a:t>Uusitalo-Malmivaara &amp; Vuorinen 2016,  77).</a:t>
            </a:r>
          </a:p>
        </p:txBody>
      </p:sp>
      <p:sp>
        <p:nvSpPr>
          <p:cNvPr id="3" name="Sisällön paikkamerkki 2">
            <a:extLst>
              <a:ext uri="{FF2B5EF4-FFF2-40B4-BE49-F238E27FC236}">
                <a16:creationId xmlns:a16="http://schemas.microsoft.com/office/drawing/2014/main" id="{F466AE9D-B5B7-7C42-9D27-75A740F4B98F}"/>
              </a:ext>
            </a:extLst>
          </p:cNvPr>
          <p:cNvSpPr>
            <a:spLocks noGrp="1"/>
          </p:cNvSpPr>
          <p:nvPr>
            <p:ph sz="quarter" idx="13"/>
          </p:nvPr>
        </p:nvSpPr>
        <p:spPr>
          <a:xfrm>
            <a:off x="795037" y="1735667"/>
            <a:ext cx="4731041" cy="4750614"/>
          </a:xfrm>
        </p:spPr>
        <p:txBody>
          <a:bodyPr vert="horz" lIns="91440" tIns="45720" rIns="91440" bIns="45720" rtlCol="0">
            <a:noAutofit/>
          </a:bodyPr>
          <a:lstStyle/>
          <a:p>
            <a:r>
              <a:rPr lang="fi-FI" sz="1900" dirty="0"/>
              <a:t>Voimavahvuuksia ovat sinnikkyys, itsesäätely ja myötätunto.</a:t>
            </a:r>
            <a:endParaRPr lang="fi-FI" sz="1900" dirty="0">
              <a:ea typeface="Calibri"/>
              <a:cs typeface="Calibri"/>
            </a:endParaRPr>
          </a:p>
          <a:p>
            <a:r>
              <a:rPr lang="fi-FI" sz="1900" dirty="0"/>
              <a:t>Niitä harjoittelemalla ja oppimalla voi olla oma itsensä parhaimmassa mahdollisessa muodossa.</a:t>
            </a:r>
            <a:endParaRPr lang="fi-FI" sz="1900" dirty="0">
              <a:ea typeface="Calibri"/>
              <a:cs typeface="Calibri"/>
            </a:endParaRPr>
          </a:p>
          <a:p>
            <a:r>
              <a:rPr lang="fi-FI" sz="1900" dirty="0"/>
              <a:t>Voimavahvuudet tuovat tavoitteet ulottuvillamme:</a:t>
            </a:r>
            <a:endParaRPr lang="fi-FI" sz="1900" dirty="0">
              <a:ea typeface="Calibri"/>
              <a:cs typeface="Calibri"/>
            </a:endParaRPr>
          </a:p>
          <a:p>
            <a:pPr lvl="1"/>
            <a:r>
              <a:rPr lang="fi-FI" sz="1900" dirty="0"/>
              <a:t>Sinnikkyys ja itsesäätely ovat henkilökohtaisen kasvun ja kehittymisen voimavahvuuksia</a:t>
            </a:r>
            <a:endParaRPr lang="fi-FI" sz="1900" dirty="0">
              <a:ea typeface="Calibri"/>
              <a:cs typeface="Calibri"/>
            </a:endParaRPr>
          </a:p>
          <a:p>
            <a:pPr lvl="1"/>
            <a:r>
              <a:rPr lang="fi-FI" sz="1900" dirty="0"/>
              <a:t>Myötätunto auttaa voimaan hyvin yhdessä toisten kanssa. Motivoidumme toimimaan toisten hyväksi.</a:t>
            </a:r>
            <a:endParaRPr lang="fi-FI" sz="1900" dirty="0">
              <a:ea typeface="Calibri"/>
              <a:cs typeface="Calibri"/>
            </a:endParaRPr>
          </a:p>
          <a:p>
            <a:pPr lvl="1"/>
            <a:r>
              <a:rPr lang="fi-FI" sz="1900" dirty="0"/>
              <a:t>Myötätunnon kautta harjoittelemme myös itsemyötätuntoa.</a:t>
            </a:r>
            <a:endParaRPr lang="fi-FI" sz="1900" dirty="0">
              <a:ea typeface="Calibri"/>
              <a:cs typeface="Calibri"/>
            </a:endParaRPr>
          </a:p>
        </p:txBody>
      </p:sp>
      <p:pic>
        <p:nvPicPr>
          <p:cNvPr id="6" name="Kuva 6">
            <a:extLst>
              <a:ext uri="{FF2B5EF4-FFF2-40B4-BE49-F238E27FC236}">
                <a16:creationId xmlns:a16="http://schemas.microsoft.com/office/drawing/2014/main" id="{8059D640-09F3-B24D-B5EE-50CCC1844CC1}"/>
              </a:ext>
            </a:extLst>
          </p:cNvPr>
          <p:cNvPicPr>
            <a:picLocks noChangeAspect="1"/>
          </p:cNvPicPr>
          <p:nvPr/>
        </p:nvPicPr>
        <p:blipFill>
          <a:blip r:embed="rId2"/>
          <a:stretch>
            <a:fillRect/>
          </a:stretch>
        </p:blipFill>
        <p:spPr>
          <a:xfrm>
            <a:off x="9547130" y="371719"/>
            <a:ext cx="1609898" cy="2419247"/>
          </a:xfrm>
          <a:prstGeom prst="rect">
            <a:avLst/>
          </a:prstGeom>
        </p:spPr>
      </p:pic>
      <p:pic>
        <p:nvPicPr>
          <p:cNvPr id="7" name="Kuva 7">
            <a:extLst>
              <a:ext uri="{FF2B5EF4-FFF2-40B4-BE49-F238E27FC236}">
                <a16:creationId xmlns:a16="http://schemas.microsoft.com/office/drawing/2014/main" id="{7FDF16CE-CCA7-164A-9E10-7F766DF563D6}"/>
              </a:ext>
            </a:extLst>
          </p:cNvPr>
          <p:cNvPicPr>
            <a:picLocks noChangeAspect="1"/>
          </p:cNvPicPr>
          <p:nvPr/>
        </p:nvPicPr>
        <p:blipFill>
          <a:blip r:embed="rId3"/>
          <a:stretch>
            <a:fillRect/>
          </a:stretch>
        </p:blipFill>
        <p:spPr>
          <a:xfrm>
            <a:off x="6504559" y="3009599"/>
            <a:ext cx="1609898" cy="2419247"/>
          </a:xfrm>
          <a:prstGeom prst="rect">
            <a:avLst/>
          </a:prstGeom>
        </p:spPr>
      </p:pic>
      <p:pic>
        <p:nvPicPr>
          <p:cNvPr id="8" name="Kuva 8">
            <a:extLst>
              <a:ext uri="{FF2B5EF4-FFF2-40B4-BE49-F238E27FC236}">
                <a16:creationId xmlns:a16="http://schemas.microsoft.com/office/drawing/2014/main" id="{6BD939A9-B561-9E43-B05C-EFCBE9559671}"/>
              </a:ext>
            </a:extLst>
          </p:cNvPr>
          <p:cNvPicPr>
            <a:picLocks noChangeAspect="1"/>
          </p:cNvPicPr>
          <p:nvPr/>
        </p:nvPicPr>
        <p:blipFill>
          <a:blip r:embed="rId4"/>
          <a:stretch>
            <a:fillRect/>
          </a:stretch>
        </p:blipFill>
        <p:spPr>
          <a:xfrm>
            <a:off x="10040165" y="4261556"/>
            <a:ext cx="1609898" cy="2414847"/>
          </a:xfrm>
          <a:prstGeom prst="rect">
            <a:avLst/>
          </a:prstGeom>
        </p:spPr>
      </p:pic>
    </p:spTree>
    <p:extLst>
      <p:ext uri="{BB962C8B-B14F-4D97-AF65-F5344CB8AC3E}">
        <p14:creationId xmlns:p14="http://schemas.microsoft.com/office/powerpoint/2010/main" val="150598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FE3B03AE-1687-4D86-87CB-B2ED6BC6B504}"/>
              </a:ext>
            </a:extLst>
          </p:cNvPr>
          <p:cNvSpPr>
            <a:spLocks noGrp="1"/>
          </p:cNvSpPr>
          <p:nvPr>
            <p:ph type="title"/>
          </p:nvPr>
        </p:nvSpPr>
        <p:spPr>
          <a:xfrm>
            <a:off x="959556" y="609600"/>
            <a:ext cx="5545666" cy="1330840"/>
          </a:xfrm>
        </p:spPr>
        <p:txBody>
          <a:bodyPr>
            <a:normAutofit/>
          </a:bodyPr>
          <a:lstStyle/>
          <a:p>
            <a:r>
              <a:rPr lang="fi-FI" b="1" dirty="0">
                <a:latin typeface="+mn-lt"/>
              </a:rPr>
              <a:t>Kohti tavoitteitamme</a:t>
            </a:r>
          </a:p>
        </p:txBody>
      </p:sp>
      <p:sp>
        <p:nvSpPr>
          <p:cNvPr id="3" name="Sisällön paikkamerkki 2">
            <a:extLst>
              <a:ext uri="{FF2B5EF4-FFF2-40B4-BE49-F238E27FC236}">
                <a16:creationId xmlns:a16="http://schemas.microsoft.com/office/drawing/2014/main" id="{3E45B3BF-37A6-4CC8-ADB8-9B9106B72EC1}"/>
              </a:ext>
            </a:extLst>
          </p:cNvPr>
          <p:cNvSpPr>
            <a:spLocks noGrp="1"/>
          </p:cNvSpPr>
          <p:nvPr>
            <p:ph sz="quarter" idx="13"/>
          </p:nvPr>
        </p:nvSpPr>
        <p:spPr>
          <a:xfrm>
            <a:off x="959556" y="1834445"/>
            <a:ext cx="4438036" cy="4413956"/>
          </a:xfrm>
        </p:spPr>
        <p:txBody>
          <a:bodyPr vert="horz" lIns="91440" tIns="45720" rIns="91440" bIns="45720" rtlCol="0">
            <a:normAutofit/>
          </a:bodyPr>
          <a:lstStyle/>
          <a:p>
            <a:r>
              <a:rPr lang="fi-FI" sz="1900" dirty="0" err="1"/>
              <a:t>Esi</a:t>
            </a:r>
            <a:r>
              <a:rPr lang="fi-FI" sz="1900" dirty="0"/>
              <a:t>- ja alkuopetuksessamme tavoitteenamme on erityisesti itsesäätelyn, sinnikkyyden ja ystävällisyyden vahvistaminen</a:t>
            </a:r>
            <a:endParaRPr lang="fi-FI" sz="1900" dirty="0">
              <a:ea typeface="Calibri"/>
              <a:cs typeface="Calibri"/>
            </a:endParaRPr>
          </a:p>
          <a:p>
            <a:r>
              <a:rPr lang="fi-FI" sz="1900" dirty="0"/>
              <a:t>Niitä harjoitellaan tavoitteenasettelun, työskentelyn, tunteiden tunnistamisen sekä vahvuuksien kautta.</a:t>
            </a:r>
            <a:endParaRPr lang="fi-FI" sz="1900" dirty="0">
              <a:ea typeface="Calibri"/>
              <a:cs typeface="Calibri"/>
            </a:endParaRPr>
          </a:p>
          <a:p>
            <a:r>
              <a:rPr lang="fi-FI" sz="1900" dirty="0"/>
              <a:t>Aikuisen tehtävänä on sanallistaa hyvää, lapsi tulee siitä tietoiseksi, sanaston osaaminen herkistää ilmiölle. </a:t>
            </a:r>
            <a:endParaRPr lang="fi-FI" sz="1900" dirty="0">
              <a:ea typeface="Calibri"/>
              <a:cs typeface="Calibri"/>
            </a:endParaRPr>
          </a:p>
          <a:p>
            <a:r>
              <a:rPr lang="fi-FI" sz="1900" dirty="0"/>
              <a:t>Haasteet nähdään </a:t>
            </a:r>
            <a:r>
              <a:rPr lang="fi-FI" sz="1900" dirty="0" err="1"/>
              <a:t>luonteenvahvuuksien</a:t>
            </a:r>
            <a:r>
              <a:rPr lang="fi-FI" sz="1900" dirty="0"/>
              <a:t> runsautena tai vähäisyytenä: </a:t>
            </a:r>
            <a:endParaRPr lang="fi-FI" sz="1900" dirty="0">
              <a:ea typeface="Calibri"/>
              <a:cs typeface="Calibri"/>
            </a:endParaRPr>
          </a:p>
          <a:p>
            <a:pPr lvl="1"/>
            <a:r>
              <a:rPr lang="fi-FI" sz="1900" dirty="0"/>
              <a:t>Näin ollen </a:t>
            </a:r>
            <a:r>
              <a:rPr lang="fi-FI" sz="1900" dirty="0" err="1"/>
              <a:t>ongelmapuhe</a:t>
            </a:r>
            <a:r>
              <a:rPr lang="fi-FI" sz="1900" dirty="0"/>
              <a:t> pyritään muuttamaan </a:t>
            </a:r>
            <a:r>
              <a:rPr lang="fi-FI" sz="1900" dirty="0" err="1"/>
              <a:t>taitopuheeksi</a:t>
            </a:r>
            <a:r>
              <a:rPr lang="fi-FI" sz="1900" dirty="0"/>
              <a:t>.</a:t>
            </a:r>
            <a:endParaRPr lang="fi-FI" sz="1900" dirty="0">
              <a:ea typeface="Calibri"/>
              <a:cs typeface="Calibri"/>
            </a:endParaRPr>
          </a:p>
          <a:p>
            <a:endParaRPr lang="fi-FI" sz="1700" dirty="0"/>
          </a:p>
          <a:p>
            <a:endParaRPr lang="fi-FI" sz="1700" dirty="0"/>
          </a:p>
        </p:txBody>
      </p:sp>
      <p:pic>
        <p:nvPicPr>
          <p:cNvPr id="6" name="Kuva 6">
            <a:extLst>
              <a:ext uri="{FF2B5EF4-FFF2-40B4-BE49-F238E27FC236}">
                <a16:creationId xmlns:a16="http://schemas.microsoft.com/office/drawing/2014/main" id="{C037FB85-4DDB-BE4F-97A1-2AC971163DB6}"/>
              </a:ext>
            </a:extLst>
          </p:cNvPr>
          <p:cNvPicPr>
            <a:picLocks noChangeAspect="1"/>
          </p:cNvPicPr>
          <p:nvPr/>
        </p:nvPicPr>
        <p:blipFill>
          <a:blip r:embed="rId2"/>
          <a:stretch>
            <a:fillRect/>
          </a:stretch>
        </p:blipFill>
        <p:spPr>
          <a:xfrm>
            <a:off x="6880610" y="1071282"/>
            <a:ext cx="4737650" cy="4737650"/>
          </a:xfrm>
          <a:prstGeom prst="rect">
            <a:avLst/>
          </a:prstGeom>
        </p:spPr>
      </p:pic>
    </p:spTree>
    <p:extLst>
      <p:ext uri="{BB962C8B-B14F-4D97-AF65-F5344CB8AC3E}">
        <p14:creationId xmlns:p14="http://schemas.microsoft.com/office/powerpoint/2010/main" val="335399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C4101741-B5F2-CC4A-ABEE-86836AE3DC23}"/>
              </a:ext>
            </a:extLst>
          </p:cNvPr>
          <p:cNvSpPr>
            <a:spLocks noGrp="1"/>
          </p:cNvSpPr>
          <p:nvPr>
            <p:ph type="title"/>
          </p:nvPr>
        </p:nvSpPr>
        <p:spPr>
          <a:xfrm>
            <a:off x="1137034" y="197557"/>
            <a:ext cx="10391744" cy="1742882"/>
          </a:xfrm>
        </p:spPr>
        <p:txBody>
          <a:bodyPr>
            <a:noAutofit/>
          </a:bodyPr>
          <a:lstStyle/>
          <a:p>
            <a:r>
              <a:rPr lang="fi-FI" b="1" dirty="0">
                <a:latin typeface="+mn-lt"/>
              </a:rPr>
              <a:t>Usko-nimeä-löydä-tunne-ota osaksi arkea- rohkaise-huomaa</a:t>
            </a:r>
            <a:br>
              <a:rPr lang="fi-FI" dirty="0">
                <a:latin typeface="+mn-lt"/>
              </a:rPr>
            </a:br>
            <a:r>
              <a:rPr lang="fi-FI" sz="1600" dirty="0">
                <a:latin typeface="+mn-lt"/>
              </a:rPr>
              <a:t>(</a:t>
            </a:r>
            <a:r>
              <a:rPr lang="fi-FI" sz="1600" dirty="0" err="1">
                <a:latin typeface="+mn-lt"/>
              </a:rPr>
              <a:t>Uusitalo-Malmivaara</a:t>
            </a:r>
            <a:r>
              <a:rPr lang="fi-FI" sz="1600" dirty="0">
                <a:latin typeface="+mn-lt"/>
              </a:rPr>
              <a:t> &amp; Vuorinen 2016, 95-96).</a:t>
            </a:r>
          </a:p>
        </p:txBody>
      </p:sp>
      <p:sp>
        <p:nvSpPr>
          <p:cNvPr id="3" name="Sisällön paikkamerkki 2">
            <a:extLst>
              <a:ext uri="{FF2B5EF4-FFF2-40B4-BE49-F238E27FC236}">
                <a16:creationId xmlns:a16="http://schemas.microsoft.com/office/drawing/2014/main" id="{ACF8E962-4488-0940-BD16-38DF407B2967}"/>
              </a:ext>
            </a:extLst>
          </p:cNvPr>
          <p:cNvSpPr>
            <a:spLocks noGrp="1"/>
          </p:cNvSpPr>
          <p:nvPr>
            <p:ph sz="quarter" idx="13"/>
          </p:nvPr>
        </p:nvSpPr>
        <p:spPr>
          <a:xfrm>
            <a:off x="1137033" y="2198362"/>
            <a:ext cx="5805633" cy="3917773"/>
          </a:xfrm>
        </p:spPr>
        <p:txBody>
          <a:bodyPr vert="horz" lIns="91440" tIns="45720" rIns="91440" bIns="45720" rtlCol="0">
            <a:normAutofit fontScale="85000" lnSpcReduction="20000"/>
          </a:bodyPr>
          <a:lstStyle/>
          <a:p>
            <a:r>
              <a:rPr lang="fi-FI" sz="2600" dirty="0"/>
              <a:t>Usko siihen, mitä teet ja näytä se omalla esimerkilläsi</a:t>
            </a:r>
            <a:endParaRPr lang="fi-FI" sz="2600" dirty="0">
              <a:ea typeface="Calibri"/>
              <a:cs typeface="Calibri"/>
            </a:endParaRPr>
          </a:p>
          <a:p>
            <a:r>
              <a:rPr lang="fi-FI" sz="2600" dirty="0"/>
              <a:t>Nimeä se, mitä teet.</a:t>
            </a:r>
            <a:endParaRPr lang="fi-FI" sz="2600" dirty="0">
              <a:ea typeface="Calibri"/>
              <a:cs typeface="Calibri"/>
            </a:endParaRPr>
          </a:p>
          <a:p>
            <a:r>
              <a:rPr lang="fi-FI" sz="2600" dirty="0"/>
              <a:t>Löydä tärkeät ja merkitykselliset hetket arjesta. Tee arjen teoista tarinoita.</a:t>
            </a:r>
            <a:endParaRPr lang="fi-FI" sz="2600" dirty="0">
              <a:ea typeface="Calibri"/>
              <a:cs typeface="Calibri"/>
            </a:endParaRPr>
          </a:p>
          <a:p>
            <a:r>
              <a:rPr lang="fi-FI" sz="2600" dirty="0"/>
              <a:t>Anna mahdollisuus kokea vahvuuksien käyttämisen voima ja positiiviset vaikutukset.</a:t>
            </a:r>
            <a:endParaRPr lang="fi-FI" sz="2600" dirty="0">
              <a:ea typeface="Calibri"/>
              <a:cs typeface="Calibri"/>
            </a:endParaRPr>
          </a:p>
          <a:p>
            <a:r>
              <a:rPr lang="fi-FI" sz="2600" dirty="0"/>
              <a:t>Ota </a:t>
            </a:r>
            <a:r>
              <a:rPr lang="fi-FI" sz="2600" dirty="0" err="1"/>
              <a:t>vahvuusnäkökulma</a:t>
            </a:r>
            <a:r>
              <a:rPr lang="fi-FI" sz="2600" dirty="0"/>
              <a:t> osaksi opetusta ja kasvatusta.</a:t>
            </a:r>
            <a:endParaRPr lang="fi-FI" sz="2600" dirty="0">
              <a:ea typeface="Calibri"/>
              <a:cs typeface="Calibri"/>
            </a:endParaRPr>
          </a:p>
          <a:p>
            <a:r>
              <a:rPr lang="fi-FI" sz="2600" dirty="0"/>
              <a:t>Rohkaise ja anna myönteistä palautetta toiveikkuudesta ja kasvun asenteesta.</a:t>
            </a:r>
            <a:endParaRPr lang="fi-FI" sz="2600" dirty="0">
              <a:ea typeface="Calibri"/>
              <a:cs typeface="Calibri"/>
            </a:endParaRPr>
          </a:p>
          <a:p>
            <a:r>
              <a:rPr lang="fi-FI" sz="2600" dirty="0"/>
              <a:t>Huomaa ja nosta säännöllisesti esille kehitys, jota tapahtuu vahvuuksien käyttämisen myötä. </a:t>
            </a:r>
            <a:endParaRPr lang="fi-FI" sz="2600" dirty="0">
              <a:ea typeface="Calibri"/>
              <a:cs typeface="Calibri"/>
            </a:endParaRPr>
          </a:p>
          <a:p>
            <a:endParaRPr lang="fi-FI" sz="1700" dirty="0"/>
          </a:p>
        </p:txBody>
      </p:sp>
      <p:pic>
        <p:nvPicPr>
          <p:cNvPr id="6" name="Kuva 6">
            <a:extLst>
              <a:ext uri="{FF2B5EF4-FFF2-40B4-BE49-F238E27FC236}">
                <a16:creationId xmlns:a16="http://schemas.microsoft.com/office/drawing/2014/main" id="{F8E8ADB1-D286-1A4B-975F-C4BBCFEA45BF}"/>
              </a:ext>
            </a:extLst>
          </p:cNvPr>
          <p:cNvPicPr>
            <a:picLocks noChangeAspect="1"/>
          </p:cNvPicPr>
          <p:nvPr/>
        </p:nvPicPr>
        <p:blipFill>
          <a:blip r:embed="rId2"/>
          <a:stretch>
            <a:fillRect/>
          </a:stretch>
        </p:blipFill>
        <p:spPr>
          <a:xfrm>
            <a:off x="7173080" y="2393807"/>
            <a:ext cx="4788505" cy="3483636"/>
          </a:xfrm>
          <a:prstGeom prst="rect">
            <a:avLst/>
          </a:prstGeom>
        </p:spPr>
      </p:pic>
      <p:sp>
        <p:nvSpPr>
          <p:cNvPr id="29" name="Freeform: Shape 2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9329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902F35D-6211-D349-810D-C7211048AFE7}"/>
              </a:ext>
            </a:extLst>
          </p:cNvPr>
          <p:cNvSpPr>
            <a:spLocks noGrp="1"/>
          </p:cNvSpPr>
          <p:nvPr>
            <p:ph type="title"/>
          </p:nvPr>
        </p:nvSpPr>
        <p:spPr>
          <a:xfrm>
            <a:off x="6208889" y="609600"/>
            <a:ext cx="5251591" cy="1330839"/>
          </a:xfrm>
        </p:spPr>
        <p:txBody>
          <a:bodyPr>
            <a:normAutofit fontScale="90000"/>
          </a:bodyPr>
          <a:lstStyle/>
          <a:p>
            <a:r>
              <a:rPr lang="fi-FI" b="1" dirty="0">
                <a:latin typeface="+mn-lt"/>
              </a:rPr>
              <a:t>Kolme tärkeää hetkeä:</a:t>
            </a:r>
            <a:br>
              <a:rPr lang="fi-FI" sz="2100" b="1" dirty="0">
                <a:latin typeface="+mn-lt"/>
              </a:rPr>
            </a:br>
            <a:r>
              <a:rPr lang="fi-FI" sz="1600" dirty="0">
                <a:latin typeface="+mn-lt"/>
              </a:rPr>
              <a:t>(</a:t>
            </a:r>
            <a:r>
              <a:rPr lang="fi-FI" sz="1600" dirty="0" err="1">
                <a:latin typeface="+mn-lt"/>
              </a:rPr>
              <a:t>Uusitalo-Malmivaara</a:t>
            </a:r>
            <a:r>
              <a:rPr lang="fi-FI" sz="1600" dirty="0">
                <a:latin typeface="+mn-lt"/>
              </a:rPr>
              <a:t> &amp; Vuorinen (</a:t>
            </a:r>
            <a:r>
              <a:rPr lang="fi-FI" sz="1600" dirty="0" err="1">
                <a:latin typeface="+mn-lt"/>
              </a:rPr>
              <a:t>McQuiaidin</a:t>
            </a:r>
            <a:r>
              <a:rPr lang="fi-FI" sz="1600" dirty="0">
                <a:latin typeface="+mn-lt"/>
              </a:rPr>
              <a:t> mukaan) 2016, 83-84).</a:t>
            </a:r>
          </a:p>
        </p:txBody>
      </p:sp>
      <p:pic>
        <p:nvPicPr>
          <p:cNvPr id="6" name="Kuva 6">
            <a:extLst>
              <a:ext uri="{FF2B5EF4-FFF2-40B4-BE49-F238E27FC236}">
                <a16:creationId xmlns:a16="http://schemas.microsoft.com/office/drawing/2014/main" id="{48B9090F-18A0-DE4A-9A25-075A32600654}"/>
              </a:ext>
            </a:extLst>
          </p:cNvPr>
          <p:cNvPicPr>
            <a:picLocks noChangeAspect="1"/>
          </p:cNvPicPr>
          <p:nvPr/>
        </p:nvPicPr>
        <p:blipFill rotWithShape="1">
          <a:blip r:embed="rId2"/>
          <a:srcRect t="633" r="-2" b="-2"/>
          <a:stretch/>
        </p:blipFill>
        <p:spPr>
          <a:xfrm>
            <a:off x="21" y="423333"/>
            <a:ext cx="6095980" cy="5940778"/>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Sisällön paikkamerkki 2">
            <a:extLst>
              <a:ext uri="{FF2B5EF4-FFF2-40B4-BE49-F238E27FC236}">
                <a16:creationId xmlns:a16="http://schemas.microsoft.com/office/drawing/2014/main" id="{33EA67A6-21C7-AB46-8701-6B899E00D995}"/>
              </a:ext>
            </a:extLst>
          </p:cNvPr>
          <p:cNvSpPr>
            <a:spLocks noGrp="1"/>
          </p:cNvSpPr>
          <p:nvPr>
            <p:ph sz="quarter" idx="13"/>
          </p:nvPr>
        </p:nvSpPr>
        <p:spPr>
          <a:xfrm>
            <a:off x="6477001" y="2194102"/>
            <a:ext cx="4983478" cy="3908586"/>
          </a:xfrm>
        </p:spPr>
        <p:txBody>
          <a:bodyPr>
            <a:noAutofit/>
          </a:bodyPr>
          <a:lstStyle/>
          <a:p>
            <a:r>
              <a:rPr lang="fi-FI" sz="2200" dirty="0"/>
              <a:t>Kun kaikki sujuu hienosti: Mitä vahvuutta tai vahvuuksia käytän?</a:t>
            </a:r>
          </a:p>
          <a:p>
            <a:endParaRPr lang="fi-FI" sz="2200" dirty="0"/>
          </a:p>
          <a:p>
            <a:r>
              <a:rPr lang="fi-FI" sz="2200" dirty="0"/>
              <a:t>Kun käytän </a:t>
            </a:r>
            <a:r>
              <a:rPr lang="fi-FI" sz="2200" dirty="0" err="1"/>
              <a:t>vahvuuksiani</a:t>
            </a:r>
            <a:r>
              <a:rPr lang="fi-FI" sz="2200" dirty="0"/>
              <a:t> liian vähän tai epäröin: Mitä pitäisi tehdä? Mitä vahvuuksia voisin ottaa käyttööni?</a:t>
            </a:r>
          </a:p>
          <a:p>
            <a:endParaRPr lang="fi-FI" sz="2200" dirty="0"/>
          </a:p>
          <a:p>
            <a:r>
              <a:rPr lang="fi-FI" sz="2200" dirty="0"/>
              <a:t>Kun asiat eivät suju, vaikka pitäisi: Mitä </a:t>
            </a:r>
            <a:r>
              <a:rPr lang="fi-FI" sz="2200" dirty="0" err="1"/>
              <a:t>vahvuuttani</a:t>
            </a:r>
            <a:r>
              <a:rPr lang="fi-FI" sz="2200" dirty="0"/>
              <a:t> käytän liikaa?</a:t>
            </a:r>
          </a:p>
        </p:txBody>
      </p:sp>
    </p:spTree>
    <p:extLst>
      <p:ext uri="{BB962C8B-B14F-4D97-AF65-F5344CB8AC3E}">
        <p14:creationId xmlns:p14="http://schemas.microsoft.com/office/powerpoint/2010/main" val="154961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CE5A87F-EEB1-40EE-98F8-4BB036F58722}"/>
              </a:ext>
            </a:extLst>
          </p:cNvPr>
          <p:cNvSpPr>
            <a:spLocks noGrp="1"/>
          </p:cNvSpPr>
          <p:nvPr>
            <p:ph type="title"/>
          </p:nvPr>
        </p:nvSpPr>
        <p:spPr>
          <a:xfrm>
            <a:off x="6551550" y="365125"/>
            <a:ext cx="4802249" cy="2412882"/>
          </a:xfrm>
        </p:spPr>
        <p:txBody>
          <a:bodyPr anchor="b">
            <a:normAutofit/>
          </a:bodyPr>
          <a:lstStyle/>
          <a:p>
            <a:r>
              <a:rPr lang="fi-FI" b="1" dirty="0">
                <a:latin typeface="+mn-lt"/>
              </a:rPr>
              <a:t>Jäsennämme harjoitteluamme </a:t>
            </a:r>
            <a:br>
              <a:rPr lang="fi-FI" b="1" dirty="0">
                <a:latin typeface="+mn-lt"/>
              </a:rPr>
            </a:br>
            <a:br>
              <a:rPr lang="fi-FI" sz="4000" b="1" dirty="0">
                <a:latin typeface="+mn-lt"/>
              </a:rPr>
            </a:br>
            <a:endParaRPr lang="fi-FI" sz="4000" b="1" dirty="0">
              <a:latin typeface="+mn-lt"/>
            </a:endParaRPr>
          </a:p>
        </p:txBody>
      </p:sp>
      <p:pic>
        <p:nvPicPr>
          <p:cNvPr id="13" name="Kuva 13">
            <a:extLst>
              <a:ext uri="{FF2B5EF4-FFF2-40B4-BE49-F238E27FC236}">
                <a16:creationId xmlns:a16="http://schemas.microsoft.com/office/drawing/2014/main" id="{ED79E078-DF9F-5A44-864F-4C5210DFA829}"/>
              </a:ext>
            </a:extLst>
          </p:cNvPr>
          <p:cNvPicPr>
            <a:picLocks noChangeAspect="1"/>
          </p:cNvPicPr>
          <p:nvPr/>
        </p:nvPicPr>
        <p:blipFill rotWithShape="1">
          <a:blip r:embed="rId2"/>
          <a:srcRect t="2019" r="1" b="11717"/>
          <a:stretch/>
        </p:blipFill>
        <p:spPr>
          <a:xfrm>
            <a:off x="-1" y="10"/>
            <a:ext cx="3003123" cy="3892380"/>
          </a:xfrm>
          <a:prstGeom prst="rect">
            <a:avLst/>
          </a:prstGeom>
        </p:spPr>
      </p:pic>
      <p:pic>
        <p:nvPicPr>
          <p:cNvPr id="7" name="Kuva 8">
            <a:extLst>
              <a:ext uri="{FF2B5EF4-FFF2-40B4-BE49-F238E27FC236}">
                <a16:creationId xmlns:a16="http://schemas.microsoft.com/office/drawing/2014/main" id="{F6A5D65D-7A17-4446-A95A-17DA631F37EA}"/>
              </a:ext>
            </a:extLst>
          </p:cNvPr>
          <p:cNvPicPr>
            <a:picLocks noChangeAspect="1"/>
          </p:cNvPicPr>
          <p:nvPr/>
        </p:nvPicPr>
        <p:blipFill rotWithShape="1">
          <a:blip r:embed="rId3"/>
          <a:srcRect l="7292" r="18815" b="1"/>
          <a:stretch/>
        </p:blipFill>
        <p:spPr>
          <a:xfrm>
            <a:off x="3180257" y="10"/>
            <a:ext cx="3016307" cy="2785935"/>
          </a:xfrm>
          <a:prstGeom prst="rect">
            <a:avLst/>
          </a:prstGeom>
        </p:spPr>
      </p:pic>
      <p:pic>
        <p:nvPicPr>
          <p:cNvPr id="11" name="Kuva 11">
            <a:extLst>
              <a:ext uri="{FF2B5EF4-FFF2-40B4-BE49-F238E27FC236}">
                <a16:creationId xmlns:a16="http://schemas.microsoft.com/office/drawing/2014/main" id="{6C58C430-F0AD-754C-ACE2-E96F86B49844}"/>
              </a:ext>
            </a:extLst>
          </p:cNvPr>
          <p:cNvPicPr>
            <a:picLocks noChangeAspect="1"/>
          </p:cNvPicPr>
          <p:nvPr/>
        </p:nvPicPr>
        <p:blipFill rotWithShape="1">
          <a:blip r:embed="rId4"/>
          <a:srcRect l="12011" r="3394" b="-5"/>
          <a:stretch/>
        </p:blipFill>
        <p:spPr>
          <a:xfrm>
            <a:off x="-1" y="4079988"/>
            <a:ext cx="3003123" cy="2778013"/>
          </a:xfrm>
          <a:prstGeom prst="rect">
            <a:avLst/>
          </a:prstGeom>
        </p:spPr>
      </p:pic>
      <p:pic>
        <p:nvPicPr>
          <p:cNvPr id="12" name="Kuva 12">
            <a:extLst>
              <a:ext uri="{FF2B5EF4-FFF2-40B4-BE49-F238E27FC236}">
                <a16:creationId xmlns:a16="http://schemas.microsoft.com/office/drawing/2014/main" id="{AB5668B3-FCEB-534B-A63C-E554BDB4CF4B}"/>
              </a:ext>
            </a:extLst>
          </p:cNvPr>
          <p:cNvPicPr>
            <a:picLocks noChangeAspect="1"/>
          </p:cNvPicPr>
          <p:nvPr/>
        </p:nvPicPr>
        <p:blipFill rotWithShape="1">
          <a:blip r:embed="rId5"/>
          <a:srcRect l="31376" r="19131" b="2"/>
          <a:stretch/>
        </p:blipFill>
        <p:spPr>
          <a:xfrm>
            <a:off x="3180257" y="2957665"/>
            <a:ext cx="3016307" cy="3900335"/>
          </a:xfrm>
          <a:prstGeom prst="rect">
            <a:avLst/>
          </a:prstGeom>
        </p:spPr>
      </p:pic>
      <p:sp>
        <p:nvSpPr>
          <p:cNvPr id="3" name="Sisällön paikkamerkki 2">
            <a:extLst>
              <a:ext uri="{FF2B5EF4-FFF2-40B4-BE49-F238E27FC236}">
                <a16:creationId xmlns:a16="http://schemas.microsoft.com/office/drawing/2014/main" id="{6BEBDCE3-45A0-47F1-95A7-2EB241AB9DAF}"/>
              </a:ext>
            </a:extLst>
          </p:cNvPr>
          <p:cNvSpPr>
            <a:spLocks noGrp="1"/>
          </p:cNvSpPr>
          <p:nvPr>
            <p:ph sz="quarter" idx="13"/>
          </p:nvPr>
        </p:nvSpPr>
        <p:spPr>
          <a:xfrm>
            <a:off x="6551550" y="2235892"/>
            <a:ext cx="4802249" cy="3900335"/>
          </a:xfrm>
        </p:spPr>
        <p:txBody>
          <a:bodyPr>
            <a:normAutofit/>
          </a:bodyPr>
          <a:lstStyle/>
          <a:p>
            <a:r>
              <a:rPr lang="fi-FI" sz="1700" b="1" dirty="0"/>
              <a:t> </a:t>
            </a:r>
            <a:r>
              <a:rPr lang="fi-FI" sz="2200" b="1" dirty="0"/>
              <a:t>Huomaa hyvä! -</a:t>
            </a:r>
            <a:r>
              <a:rPr lang="fi-FI" sz="2200" b="1" dirty="0" err="1"/>
              <a:t>oppilaskortit</a:t>
            </a:r>
            <a:r>
              <a:rPr lang="fi-FI" sz="2200" b="1" dirty="0"/>
              <a:t> harjoittelun apuna ja tukena:                  </a:t>
            </a:r>
            <a:r>
              <a:rPr lang="fi-FI" sz="1700" b="1" dirty="0"/>
              <a:t>                </a:t>
            </a:r>
            <a:r>
              <a:rPr lang="fi-FI" sz="1700" dirty="0"/>
              <a:t>(</a:t>
            </a:r>
            <a:r>
              <a:rPr lang="fi-FI" sz="1600" dirty="0" err="1"/>
              <a:t>Kotilainen</a:t>
            </a:r>
            <a:r>
              <a:rPr lang="fi-FI" sz="1600" dirty="0"/>
              <a:t>, Uusitalo &amp; Vuorinen, 2020).</a:t>
            </a:r>
          </a:p>
          <a:p>
            <a:endParaRPr lang="fi-FI" sz="1700" b="1" dirty="0"/>
          </a:p>
          <a:p>
            <a:r>
              <a:rPr lang="fi-FI" sz="1900" b="1" dirty="0" err="1"/>
              <a:t>Arviointikorttien</a:t>
            </a:r>
            <a:r>
              <a:rPr lang="fi-FI" sz="1900" dirty="0"/>
              <a:t> avulla arvioidaan edistymistä kohti asetettua tavoitetta ja kuvataan omaa osaamista oppimispolkujen eri vaiheissa.</a:t>
            </a:r>
          </a:p>
          <a:p>
            <a:endParaRPr lang="fi-FI" sz="1900" dirty="0"/>
          </a:p>
          <a:p>
            <a:r>
              <a:rPr lang="fi-FI" sz="1900" b="1" dirty="0" err="1"/>
              <a:t>Tunnekortteja</a:t>
            </a:r>
            <a:r>
              <a:rPr lang="fi-FI" sz="1900" dirty="0"/>
              <a:t> käytetään apuna kuvaamaan päivän aikana esiintyviä tunteita. </a:t>
            </a:r>
          </a:p>
          <a:p>
            <a:endParaRPr lang="fi-FI" sz="1700" dirty="0"/>
          </a:p>
        </p:txBody>
      </p:sp>
    </p:spTree>
    <p:extLst>
      <p:ext uri="{BB962C8B-B14F-4D97-AF65-F5344CB8AC3E}">
        <p14:creationId xmlns:p14="http://schemas.microsoft.com/office/powerpoint/2010/main" val="409429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1">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Kuva 27">
            <a:extLst>
              <a:ext uri="{FF2B5EF4-FFF2-40B4-BE49-F238E27FC236}">
                <a16:creationId xmlns:a16="http://schemas.microsoft.com/office/drawing/2014/main" id="{60E556D3-0035-D445-9F0F-50101335FB3E}"/>
              </a:ext>
            </a:extLst>
          </p:cNvPr>
          <p:cNvPicPr>
            <a:picLocks noChangeAspect="1"/>
          </p:cNvPicPr>
          <p:nvPr/>
        </p:nvPicPr>
        <p:blipFill rotWithShape="1">
          <a:blip r:embed="rId2"/>
          <a:srcRect r="-2" b="11265"/>
          <a:stretch/>
        </p:blipFill>
        <p:spPr>
          <a:xfrm>
            <a:off x="7331108" y="3429000"/>
            <a:ext cx="4860895" cy="3429002"/>
          </a:xfrm>
          <a:prstGeom prst="rect">
            <a:avLst/>
          </a:prstGeom>
        </p:spPr>
      </p:pic>
      <p:pic>
        <p:nvPicPr>
          <p:cNvPr id="4" name="Kuva 4">
            <a:extLst>
              <a:ext uri="{FF2B5EF4-FFF2-40B4-BE49-F238E27FC236}">
                <a16:creationId xmlns:a16="http://schemas.microsoft.com/office/drawing/2014/main" id="{11D35D56-00F1-724F-B532-66284FCDF4D7}"/>
              </a:ext>
            </a:extLst>
          </p:cNvPr>
          <p:cNvPicPr>
            <a:picLocks noChangeAspect="1"/>
          </p:cNvPicPr>
          <p:nvPr/>
        </p:nvPicPr>
        <p:blipFill rotWithShape="1">
          <a:blip r:embed="rId3"/>
          <a:srcRect t="488" r="-2" b="-2"/>
          <a:stretch/>
        </p:blipFill>
        <p:spPr>
          <a:xfrm>
            <a:off x="7331101" y="-2"/>
            <a:ext cx="4860896" cy="3434400"/>
          </a:xfrm>
          <a:prstGeom prst="rect">
            <a:avLst/>
          </a:prstGeom>
        </p:spPr>
      </p:pic>
      <p:sp>
        <p:nvSpPr>
          <p:cNvPr id="47" name="Freeform: Shape 43">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584990"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440612"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3" name="Sisällön paikkamerkki 2">
            <a:extLst>
              <a:ext uri="{FF2B5EF4-FFF2-40B4-BE49-F238E27FC236}">
                <a16:creationId xmlns:a16="http://schemas.microsoft.com/office/drawing/2014/main" id="{C7AB57DD-1F68-854E-88E7-CBEFFA7DFF32}"/>
              </a:ext>
            </a:extLst>
          </p:cNvPr>
          <p:cNvSpPr>
            <a:spLocks noGrp="1"/>
          </p:cNvSpPr>
          <p:nvPr>
            <p:ph sz="quarter" idx="13"/>
          </p:nvPr>
        </p:nvSpPr>
        <p:spPr>
          <a:xfrm>
            <a:off x="765051" y="1604211"/>
            <a:ext cx="6015897" cy="4526589"/>
          </a:xfrm>
        </p:spPr>
        <p:txBody>
          <a:bodyPr>
            <a:normAutofit/>
          </a:bodyPr>
          <a:lstStyle/>
          <a:p>
            <a:r>
              <a:rPr lang="fi-FI" sz="2300" b="1" dirty="0" err="1">
                <a:solidFill>
                  <a:schemeClr val="bg1">
                    <a:lumMod val="10000"/>
                    <a:alpha val="60000"/>
                  </a:schemeClr>
                </a:solidFill>
              </a:rPr>
              <a:t>Vahvuuskorttien</a:t>
            </a:r>
            <a:r>
              <a:rPr lang="fi-FI" sz="2300" dirty="0">
                <a:solidFill>
                  <a:schemeClr val="bg1">
                    <a:lumMod val="10000"/>
                    <a:alpha val="60000"/>
                  </a:schemeClr>
                </a:solidFill>
              </a:rPr>
              <a:t> avulla opitaan tunnistamaan vahvuuksia eri tilanteissa.</a:t>
            </a:r>
          </a:p>
          <a:p>
            <a:endParaRPr lang="fi-FI" sz="2300" dirty="0">
              <a:solidFill>
                <a:schemeClr val="bg1">
                  <a:lumMod val="10000"/>
                  <a:alpha val="60000"/>
                </a:schemeClr>
              </a:solidFill>
            </a:endParaRPr>
          </a:p>
          <a:p>
            <a:endParaRPr lang="fi-FI" sz="2300" dirty="0">
              <a:solidFill>
                <a:schemeClr val="bg1">
                  <a:lumMod val="10000"/>
                  <a:alpha val="60000"/>
                </a:schemeClr>
              </a:solidFill>
            </a:endParaRPr>
          </a:p>
          <a:p>
            <a:endParaRPr lang="fi-FI" sz="2300" dirty="0">
              <a:solidFill>
                <a:schemeClr val="bg1">
                  <a:lumMod val="10000"/>
                  <a:alpha val="60000"/>
                </a:schemeClr>
              </a:solidFill>
            </a:endParaRPr>
          </a:p>
          <a:p>
            <a:endParaRPr lang="fi-FI" sz="2300" dirty="0">
              <a:solidFill>
                <a:schemeClr val="bg1">
                  <a:lumMod val="10000"/>
                  <a:alpha val="60000"/>
                </a:schemeClr>
              </a:solidFill>
            </a:endParaRPr>
          </a:p>
          <a:p>
            <a:r>
              <a:rPr lang="fi-FI" sz="2300" b="1" dirty="0" err="1">
                <a:solidFill>
                  <a:schemeClr val="bg1">
                    <a:lumMod val="10000"/>
                    <a:alpha val="60000"/>
                  </a:schemeClr>
                </a:solidFill>
              </a:rPr>
              <a:t>Työskentelykortit</a:t>
            </a:r>
            <a:r>
              <a:rPr lang="fi-FI" sz="2300" dirty="0">
                <a:solidFill>
                  <a:schemeClr val="bg1">
                    <a:lumMod val="10000"/>
                    <a:alpha val="60000"/>
                  </a:schemeClr>
                </a:solidFill>
              </a:rPr>
              <a:t> kuvaavat tuttuja tilanteita ja paikkoja. Niillä voidaan jäsentää koulu- ja vapaapäivän kulkua. </a:t>
            </a:r>
          </a:p>
        </p:txBody>
      </p:sp>
    </p:spTree>
    <p:extLst>
      <p:ext uri="{BB962C8B-B14F-4D97-AF65-F5344CB8AC3E}">
        <p14:creationId xmlns:p14="http://schemas.microsoft.com/office/powerpoint/2010/main" val="299017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42317156-354D-024E-8047-BA81F5219978}"/>
              </a:ext>
            </a:extLst>
          </p:cNvPr>
          <p:cNvSpPr>
            <a:spLocks noGrp="1"/>
          </p:cNvSpPr>
          <p:nvPr>
            <p:ph type="title"/>
          </p:nvPr>
        </p:nvSpPr>
        <p:spPr>
          <a:xfrm>
            <a:off x="98779" y="578738"/>
            <a:ext cx="4983595" cy="3057795"/>
          </a:xfrm>
        </p:spPr>
        <p:txBody>
          <a:bodyPr vert="horz" lIns="91440" tIns="45720" rIns="91440" bIns="45720" rtlCol="0" anchor="b">
            <a:normAutofit/>
          </a:bodyPr>
          <a:lstStyle/>
          <a:p>
            <a:pPr algn="ctr"/>
            <a:r>
              <a:rPr lang="en-US" sz="4900" b="1" kern="1200" dirty="0" err="1">
                <a:solidFill>
                  <a:schemeClr val="tx1"/>
                </a:solidFill>
                <a:latin typeface="+mn-lt"/>
                <a:ea typeface="+mj-ea"/>
                <a:cs typeface="+mj-cs"/>
              </a:rPr>
              <a:t>Harjoittelemme</a:t>
            </a:r>
            <a:endParaRPr lang="en-US" sz="4900" b="1" kern="1200" dirty="0">
              <a:solidFill>
                <a:schemeClr val="tx1"/>
              </a:solidFill>
              <a:latin typeface="+mn-lt"/>
              <a:ea typeface="+mj-ea"/>
              <a:cs typeface="+mj-cs"/>
            </a:endParaRPr>
          </a:p>
        </p:txBody>
      </p:sp>
      <p:pic>
        <p:nvPicPr>
          <p:cNvPr id="4" name="Kuva 5">
            <a:extLst>
              <a:ext uri="{FF2B5EF4-FFF2-40B4-BE49-F238E27FC236}">
                <a16:creationId xmlns:a16="http://schemas.microsoft.com/office/drawing/2014/main" id="{A1162BF0-147B-544F-8088-FB80A8CF428A}"/>
              </a:ext>
            </a:extLst>
          </p:cNvPr>
          <p:cNvPicPr>
            <a:picLocks noChangeAspect="1"/>
          </p:cNvPicPr>
          <p:nvPr/>
        </p:nvPicPr>
        <p:blipFill>
          <a:blip r:embed="rId2"/>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422326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A597D32-C651-4921-AFC5-51CDC6149E04}"/>
              </a:ext>
            </a:extLst>
          </p:cNvPr>
          <p:cNvSpPr>
            <a:spLocks noGrp="1"/>
          </p:cNvSpPr>
          <p:nvPr>
            <p:ph type="title"/>
          </p:nvPr>
        </p:nvSpPr>
        <p:spPr>
          <a:xfrm>
            <a:off x="1252800" y="662399"/>
            <a:ext cx="5995987" cy="1494000"/>
          </a:xfrm>
        </p:spPr>
        <p:txBody>
          <a:bodyPr anchor="t">
            <a:normAutofit/>
          </a:bodyPr>
          <a:lstStyle/>
          <a:p>
            <a:r>
              <a:rPr lang="fi-FI" b="1" dirty="0">
                <a:latin typeface="+mn-lt"/>
              </a:rPr>
              <a:t>Itsesäätely</a:t>
            </a:r>
            <a:endParaRPr lang="fi-FI" b="1" dirty="0">
              <a:latin typeface="+mn-lt"/>
              <a:ea typeface="Calibri Light"/>
              <a:cs typeface="Calibri Light"/>
            </a:endParaRPr>
          </a:p>
        </p:txBody>
      </p:sp>
      <p:grpSp>
        <p:nvGrpSpPr>
          <p:cNvPr id="11" name="Group 10">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2"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3"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Sisällön paikkamerkki 2">
            <a:extLst>
              <a:ext uri="{FF2B5EF4-FFF2-40B4-BE49-F238E27FC236}">
                <a16:creationId xmlns:a16="http://schemas.microsoft.com/office/drawing/2014/main" id="{D9480583-04E6-4896-983C-4EE8D6C84292}"/>
              </a:ext>
            </a:extLst>
          </p:cNvPr>
          <p:cNvSpPr>
            <a:spLocks noGrp="1"/>
          </p:cNvSpPr>
          <p:nvPr>
            <p:ph sz="quarter" idx="13"/>
          </p:nvPr>
        </p:nvSpPr>
        <p:spPr>
          <a:xfrm>
            <a:off x="1251678" y="2286000"/>
            <a:ext cx="6015897" cy="3844800"/>
          </a:xfrm>
        </p:spPr>
        <p:txBody>
          <a:bodyPr>
            <a:normAutofit/>
          </a:bodyPr>
          <a:lstStyle/>
          <a:p>
            <a:endParaRPr lang="fi-FI" sz="2000">
              <a:solidFill>
                <a:schemeClr val="tx1">
                  <a:alpha val="60000"/>
                </a:schemeClr>
              </a:solidFill>
            </a:endParaRPr>
          </a:p>
          <a:p>
            <a:endParaRPr lang="fi-FI" sz="2000">
              <a:solidFill>
                <a:schemeClr val="tx1">
                  <a:alpha val="60000"/>
                </a:schemeClr>
              </a:solidFill>
            </a:endParaRPr>
          </a:p>
        </p:txBody>
      </p:sp>
      <p:sp>
        <p:nvSpPr>
          <p:cNvPr id="5" name="TextBox 4">
            <a:extLst>
              <a:ext uri="{FF2B5EF4-FFF2-40B4-BE49-F238E27FC236}">
                <a16:creationId xmlns:a16="http://schemas.microsoft.com/office/drawing/2014/main" id="{D546AAF8-6B23-818D-81A2-2E8D10AD8499}"/>
              </a:ext>
            </a:extLst>
          </p:cNvPr>
          <p:cNvSpPr txBox="1"/>
          <p:nvPr/>
        </p:nvSpPr>
        <p:spPr>
          <a:xfrm>
            <a:off x="1342373" y="1488510"/>
            <a:ext cx="884963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800" dirty="0">
                <a:ea typeface="+mn-lt"/>
                <a:cs typeface="+mn-lt"/>
              </a:rPr>
              <a:t>Itsesäätely on tietoista vastuuta omasta toiminnasta </a:t>
            </a:r>
            <a:endParaRPr lang="en-US" sz="2800" dirty="0">
              <a:ea typeface="+mn-lt"/>
              <a:cs typeface="+mn-lt"/>
            </a:endParaRPr>
          </a:p>
          <a:p>
            <a:pPr algn="ctr"/>
            <a:r>
              <a:rPr lang="fi-FI" sz="2800" dirty="0">
                <a:ea typeface="+mn-lt"/>
                <a:cs typeface="+mn-lt"/>
              </a:rPr>
              <a:t>ja oman toiminnan ohjaamista aina kulloiseenkin hetkeen ja ryhmään sopivaksi.</a:t>
            </a:r>
            <a:r>
              <a:rPr lang="fi-FI" sz="2000" dirty="0">
                <a:ea typeface="+mn-lt"/>
                <a:cs typeface="+mn-lt"/>
              </a:rPr>
              <a:t> </a:t>
            </a:r>
            <a:endParaRPr lang="en-US" sz="2000" dirty="0">
              <a:ea typeface="+mn-lt"/>
              <a:cs typeface="+mn-lt"/>
            </a:endParaRPr>
          </a:p>
          <a:p>
            <a:pPr algn="ctr"/>
            <a:r>
              <a:rPr lang="fi-FI" sz="1600" dirty="0">
                <a:ea typeface="+mn-lt"/>
                <a:cs typeface="+mn-lt"/>
              </a:rPr>
              <a:t>(Lue lisää: Uusitalo-Malmivaara, L. ja Vuorinen, K. 2016. Huomaa hyvä! Näin ohjaat lasta ja nuorta löytämään luonteenvahvuutensa. PS-kustannus. S. 107-117.)</a:t>
            </a:r>
            <a:endParaRPr lang="en-US" sz="1600" dirty="0">
              <a:ea typeface="+mn-lt"/>
              <a:cs typeface="+mn-lt"/>
            </a:endParaRPr>
          </a:p>
          <a:p>
            <a:endParaRPr lang="en-US" sz="1600" dirty="0">
              <a:ea typeface="+mn-lt"/>
              <a:cs typeface="+mn-lt"/>
            </a:endParaRPr>
          </a:p>
          <a:p>
            <a:pPr algn="ctr"/>
            <a:r>
              <a:rPr lang="fi-FI" sz="2400" i="1" u="sng" dirty="0">
                <a:ea typeface="+mn-lt"/>
                <a:cs typeface="+mn-lt"/>
              </a:rPr>
              <a:t>Itsesäätelyruno</a:t>
            </a:r>
          </a:p>
          <a:p>
            <a:pPr algn="ctr"/>
            <a:r>
              <a:rPr lang="fi-FI" sz="2400" i="1" dirty="0" err="1">
                <a:ea typeface="+mn-lt"/>
                <a:cs typeface="+mn-lt"/>
              </a:rPr>
              <a:t>Indi</a:t>
            </a:r>
            <a:r>
              <a:rPr lang="fi-FI" sz="2400" i="1" dirty="0">
                <a:ea typeface="+mn-lt"/>
                <a:cs typeface="+mn-lt"/>
              </a:rPr>
              <a:t> Ilves hirmuisesti suuttui,</a:t>
            </a:r>
            <a:endParaRPr lang="en-US" sz="2400" dirty="0">
              <a:ea typeface="+mn-lt"/>
              <a:cs typeface="+mn-lt"/>
            </a:endParaRPr>
          </a:p>
          <a:p>
            <a:pPr algn="ctr"/>
            <a:r>
              <a:rPr lang="fi-FI" sz="2400" i="1" dirty="0">
                <a:ea typeface="+mn-lt"/>
                <a:cs typeface="+mn-lt"/>
              </a:rPr>
              <a:t>kun yksi palanen pelistä puuttui.</a:t>
            </a:r>
            <a:endParaRPr lang="en-US" sz="2400" dirty="0">
              <a:ea typeface="+mn-lt"/>
              <a:cs typeface="+mn-lt"/>
            </a:endParaRPr>
          </a:p>
          <a:p>
            <a:pPr algn="ctr"/>
            <a:r>
              <a:rPr lang="fi-FI" sz="2400" i="1" dirty="0">
                <a:ea typeface="+mn-lt"/>
                <a:cs typeface="+mn-lt"/>
              </a:rPr>
              <a:t>Se kiljui ja kiukusta tasajalkaa hyppi.</a:t>
            </a:r>
            <a:endParaRPr lang="en-US" sz="2400" dirty="0">
              <a:ea typeface="+mn-lt"/>
              <a:cs typeface="+mn-lt"/>
            </a:endParaRPr>
          </a:p>
          <a:p>
            <a:pPr algn="ctr"/>
            <a:r>
              <a:rPr lang="fi-FI" sz="2400" i="1" dirty="0">
                <a:ea typeface="+mn-lt"/>
                <a:cs typeface="+mn-lt"/>
              </a:rPr>
              <a:t>Varis kyllä tiesi, mikä </a:t>
            </a:r>
            <a:r>
              <a:rPr lang="fi-FI" sz="2400" i="1" dirty="0" err="1">
                <a:ea typeface="+mn-lt"/>
                <a:cs typeface="+mn-lt"/>
              </a:rPr>
              <a:t>Indiä</a:t>
            </a:r>
            <a:r>
              <a:rPr lang="fi-FI" sz="2400" i="1" dirty="0">
                <a:ea typeface="+mn-lt"/>
                <a:cs typeface="+mn-lt"/>
              </a:rPr>
              <a:t> nyppi.</a:t>
            </a:r>
            <a:endParaRPr lang="en-US" sz="2400" dirty="0">
              <a:ea typeface="+mn-lt"/>
              <a:cs typeface="+mn-lt"/>
            </a:endParaRPr>
          </a:p>
          <a:p>
            <a:pPr algn="ctr"/>
            <a:r>
              <a:rPr lang="fi-FI" sz="2400" i="1" dirty="0">
                <a:ea typeface="+mn-lt"/>
                <a:cs typeface="+mn-lt"/>
              </a:rPr>
              <a:t>“Hengitä syvään, ystävä kulta,</a:t>
            </a:r>
            <a:endParaRPr lang="en-US" sz="2400" dirty="0">
              <a:ea typeface="+mn-lt"/>
              <a:cs typeface="+mn-lt"/>
            </a:endParaRPr>
          </a:p>
          <a:p>
            <a:pPr algn="ctr"/>
            <a:r>
              <a:rPr lang="fi-FI" sz="2400" i="1" dirty="0">
                <a:ea typeface="+mn-lt"/>
                <a:cs typeface="+mn-lt"/>
              </a:rPr>
              <a:t>saat itsesäätelyn lahjaksi multa.”</a:t>
            </a:r>
            <a:endParaRPr lang="en-US" sz="2400" dirty="0">
              <a:ea typeface="+mn-lt"/>
              <a:cs typeface="+mn-lt"/>
            </a:endParaRPr>
          </a:p>
          <a:p>
            <a:pPr algn="ctr"/>
            <a:r>
              <a:rPr lang="fi-FI" sz="1200" i="1" dirty="0">
                <a:ea typeface="+mn-lt"/>
                <a:cs typeface="+mn-lt"/>
              </a:rPr>
              <a:t>(Kirjasta Uusitalo-Malmivaara, L. ja Vuorinen, K. 2018. </a:t>
            </a:r>
            <a:endParaRPr lang="en-US" sz="1200" i="1" dirty="0">
              <a:ea typeface="+mn-lt"/>
              <a:cs typeface="+mn-lt"/>
            </a:endParaRPr>
          </a:p>
          <a:p>
            <a:pPr algn="ctr"/>
            <a:r>
              <a:rPr lang="fi-FI" sz="1200" i="1" dirty="0">
                <a:ea typeface="+mn-lt"/>
                <a:cs typeface="+mn-lt"/>
              </a:rPr>
              <a:t>Huomaa hyvä! Vahvuusvariksen bongausopas. PS-kustannus.)</a:t>
            </a:r>
            <a:endParaRPr lang="en-US" sz="1200" i="1" dirty="0">
              <a:ea typeface="+mn-lt"/>
              <a:cs typeface="+mn-lt"/>
            </a:endParaRPr>
          </a:p>
          <a:p>
            <a:endParaRPr lang="en-US" dirty="0">
              <a:ea typeface="Calibri"/>
              <a:cs typeface="Calibri"/>
            </a:endParaRPr>
          </a:p>
        </p:txBody>
      </p:sp>
      <p:pic>
        <p:nvPicPr>
          <p:cNvPr id="17" name="Kuva 17">
            <a:extLst>
              <a:ext uri="{FF2B5EF4-FFF2-40B4-BE49-F238E27FC236}">
                <a16:creationId xmlns:a16="http://schemas.microsoft.com/office/drawing/2014/main" id="{C6F915D5-6A4A-4543-82F6-AF1AA2D84A62}"/>
              </a:ext>
            </a:extLst>
          </p:cNvPr>
          <p:cNvPicPr>
            <a:picLocks noChangeAspect="1"/>
          </p:cNvPicPr>
          <p:nvPr/>
        </p:nvPicPr>
        <p:blipFill>
          <a:blip r:embed="rId2"/>
          <a:stretch>
            <a:fillRect/>
          </a:stretch>
        </p:blipFill>
        <p:spPr>
          <a:xfrm>
            <a:off x="8861777" y="3273778"/>
            <a:ext cx="3083117" cy="3294466"/>
          </a:xfrm>
          <a:prstGeom prst="rect">
            <a:avLst/>
          </a:prstGeom>
        </p:spPr>
      </p:pic>
    </p:spTree>
    <p:extLst>
      <p:ext uri="{BB962C8B-B14F-4D97-AF65-F5344CB8AC3E}">
        <p14:creationId xmlns:p14="http://schemas.microsoft.com/office/powerpoint/2010/main" val="2732557253"/>
      </p:ext>
    </p:extLst>
  </p:cSld>
  <p:clrMapOvr>
    <a:masterClrMapping/>
  </p:clrMapOvr>
</p:sld>
</file>

<file path=ppt/theme/theme1.xml><?xml version="1.0" encoding="utf-8"?>
<a:theme xmlns:a="http://schemas.openxmlformats.org/drawingml/2006/main" name="Office-te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TM04033925[[fn=Pisara]]</Template>
  <TotalTime>0</TotalTime>
  <Words>1161</Words>
  <Application>Microsoft Macintosh PowerPoint</Application>
  <PresentationFormat>Laajakuva</PresentationFormat>
  <Paragraphs>123</Paragraphs>
  <Slides>16</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16</vt:i4>
      </vt:variant>
    </vt:vector>
  </HeadingPairs>
  <TitlesOfParts>
    <vt:vector size="21" baseType="lpstr">
      <vt:lpstr>Arial</vt:lpstr>
      <vt:lpstr>Calibri</vt:lpstr>
      <vt:lpstr>Calibri Light</vt:lpstr>
      <vt:lpstr>Wingdings</vt:lpstr>
      <vt:lpstr>Office-teema</vt:lpstr>
      <vt:lpstr>  Voimavahvuuksilla alkuun    </vt:lpstr>
      <vt:lpstr>Voimavahvuudet (Uusitalo-Malmivaara &amp; Vuorinen 2016,  77).</vt:lpstr>
      <vt:lpstr>Kohti tavoitteitamme</vt:lpstr>
      <vt:lpstr>Usko-nimeä-löydä-tunne-ota osaksi arkea- rohkaise-huomaa (Uusitalo-Malmivaara &amp; Vuorinen 2016, 95-96).</vt:lpstr>
      <vt:lpstr>Kolme tärkeää hetkeä: (Uusitalo-Malmivaara &amp; Vuorinen (McQuiaidin mukaan) 2016, 83-84).</vt:lpstr>
      <vt:lpstr>Jäsennämme harjoitteluamme   </vt:lpstr>
      <vt:lpstr>PowerPoint-esitys</vt:lpstr>
      <vt:lpstr>Harjoittelemme</vt:lpstr>
      <vt:lpstr>Itsesäätely</vt:lpstr>
      <vt:lpstr>Harjoituksia itsesäätelyyn</vt:lpstr>
      <vt:lpstr>Myötätunto ja ystävällisyys  Myötätunto on lähimmäisen  aitoa kohtaamista.   Ystävällisyys on ennen kaikkea sitä,  että sinulla on motivaatiota olla hyvä toisia kohtaan etkä odota tästä vastapalvelusta.   (Lue lisää: Uusitalo-Malmivaara, L. ja Vuorinen, K. 2016. Huomaa hyvä! Näin ohjaat lasta ja nuorta löytämään luonteenvahvuutensa. PS-kustannus. S. 118-125 ja 209-216.) </vt:lpstr>
      <vt:lpstr>    Harjoituksia myötätuntoon  Vahvuusvariksen tarinakirja s. 54-59: Myötätunto - Verhollinen omenoita. Tarina ja harjoitteet. Opetellaan arjessa auttamaan, lohduttamaan, kannustamaan ja iloitsemaan toisten puolesta. Harjoitellaan näitä draaman avulla. Materiaaleja netissä:  https://positiivinenkasvatus.fi/luonteenvahvuudet/vahvuus-3-myotatunto/   Harjoituksia ystävällisyyteen  Vahvuusvariksen tarinakirja s. 12-17: Ystävällisyys - Paarma vie pyyhkeen. Tarina ja harjoitteet.  Kirjoitetaan kiva kirje kaverille. Valitaan luokasta salainen ystävä, jota autetaan ja jolle hymyillään. Ystävällisten asioiden kertominen kaverista. Istutaan piirissä ja otetaan esine, jota heitellään toisille. Kerrotaan vastaanottajasta ystävällinen asia. Luokassa kiertää kortteja, joissa jokaisessa on yhden oppilaan nimi. Oppilaat kirjoittavat ystävällisen asian kaverista, jonka nimi on kortissa. Materiaaleja netissä: https://www.varinautit.fi/ystavyys/ https://positiivinenkasvatus.fi/uncategorized/vahvuus-16-ystavallisyys/        </vt:lpstr>
      <vt:lpstr>Sinnikkyys</vt:lpstr>
      <vt:lpstr>PowerPoint-esitys</vt:lpstr>
      <vt:lpstr>Lähteet</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Karsikon koulun esi- ja alkuopetus</dc:title>
  <dc:creator>Korhonen Susanna</dc:creator>
  <cp:lastModifiedBy>Lea Räisänen</cp:lastModifiedBy>
  <cp:revision>64</cp:revision>
  <dcterms:created xsi:type="dcterms:W3CDTF">2022-01-28T11:54:15Z</dcterms:created>
  <dcterms:modified xsi:type="dcterms:W3CDTF">2022-06-09T07:15:58Z</dcterms:modified>
</cp:coreProperties>
</file>