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6"/>
  </p:notesMasterIdLst>
  <p:sldIdLst>
    <p:sldId id="261" r:id="rId5"/>
    <p:sldId id="256" r:id="rId6"/>
    <p:sldId id="257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6F777-7EA6-437B-9188-3BFA1C1A501F}" type="datetimeFigureOut">
              <a:rPr lang="fi-FI" smtClean="0"/>
              <a:t>11.10.2022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37BFC-43E6-4059-9E5B-E117862F16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477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C9AD-770A-4C0A-B59C-DAC3F9C6F204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0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F8E0-2957-40A2-9ED5-551359002937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3779-3510-40C4-B1AC-E6250E26C299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8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F703-90D7-42D3-A2D6-349C29B191B0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9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FF4E-847D-4472-B37B-30A711A31608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6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9DE0-3653-4C75-99EE-BDDD7BF029A6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1DB9D-7160-43E7-8F62-21B26D10DD4D}" type="datetime1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3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B0ED-0542-45D3-A6C3-616E51541BE7}" type="datetime1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9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F8A5-0E12-451B-B284-2942A27E6DCE}" type="datetime1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3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16B4-1D78-4C25-AE25-E6441D7A436E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F5F9E-47F2-461C-920C-51727107838C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5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2BBB-FC7C-4152-A54C-57B8B14142E8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Rakennetaan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oppilas</a:t>
            </a:r>
            <a:r>
              <a:rPr lang="en-US" sz="4000">
                <a:cs typeface="Calibri Light"/>
              </a:rPr>
              <a:t> </a:t>
            </a:r>
            <a:r>
              <a:rPr lang="en-US" sz="4000" err="1">
                <a:cs typeface="Calibri Light"/>
              </a:rPr>
              <a:t>vahvaksi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Hyvinvoinnin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rakennusaineita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oppilaille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HYVINVOINTITAITOJEN HARJOITTELUA SEURAAVIEN TEEMOJEN KAUTTA:</a:t>
            </a:r>
          </a:p>
          <a:p>
            <a:r>
              <a:rPr lang="en-US" sz="2000" dirty="0" err="1">
                <a:cs typeface="Calibri"/>
              </a:rPr>
              <a:t>Pätevyys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Itseluottamus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Ihmissuhteet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Luonne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Välittäminen</a:t>
            </a: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</a:t>
            </a:r>
            <a:endParaRPr lang="en-US" sz="12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D7644E-C965-4D8D-B19E-E58BD38B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Lähde: Sandberg, E. (2019). Rakennetaan nuori vahvaksi. ES </a:t>
            </a:r>
            <a:r>
              <a:rPr lang="fi-FI" dirty="0" err="1"/>
              <a:t>Pedagogica</a:t>
            </a:r>
            <a:r>
              <a:rPr lang="fi-FI" dirty="0"/>
              <a:t> Oy.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52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Ihmissuhteet</a:t>
            </a:r>
            <a:br>
              <a:rPr lang="en-US" sz="4000" dirty="0">
                <a:cs typeface="Calibri Light"/>
              </a:rPr>
            </a:br>
            <a:r>
              <a:rPr lang="en-US" sz="4000">
                <a:cs typeface="Calibri Light"/>
              </a:rPr>
              <a:t>Tunteisiin vaikuttaminen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On </a:t>
            </a:r>
            <a:r>
              <a:rPr lang="en-US" sz="2000" dirty="0" err="1">
                <a:cs typeface="Calibri"/>
              </a:rPr>
              <a:t>tärkeä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osata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tunnistaa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erilaisia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tunnetiloja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tietää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miten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voit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vaikuttaa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tunteisiisi</a:t>
            </a:r>
            <a:r>
              <a:rPr lang="en-US" sz="2000" dirty="0">
                <a:cs typeface="Calibri"/>
              </a:rPr>
              <a:t>.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jokin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tuntuu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kehossasi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Liittyykö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tunnetilaan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muita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fyysisiä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tuntemuksia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esim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hengitys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syke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painontunne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Jatkuuko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tunnetila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pidempään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meneekö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nopeasti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ohi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 err="1">
                <a:cs typeface="Calibri"/>
              </a:rPr>
              <a:t>Voitko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itse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rauhoitella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itseäsi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jotenkin</a:t>
            </a:r>
            <a:r>
              <a:rPr lang="en-US" sz="2000" b="1" dirty="0">
                <a:cs typeface="Calibri"/>
              </a:rPr>
              <a:t>?</a:t>
            </a:r>
            <a:endParaRPr lang="en-US" dirty="0"/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palautunut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tunnetilasta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kuulostele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jättikö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tunnekokemus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merkkejä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joitain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tuntemuksia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81F5CD-7CA6-4AD0-81DB-E8D994675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14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Ihmissuhteet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Ärsykkeeseen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reagointi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Ärsyke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voi</a:t>
            </a:r>
            <a:r>
              <a:rPr lang="en-US" sz="2000" dirty="0">
                <a:cs typeface="Calibri"/>
              </a:rPr>
              <a:t> olla </a:t>
            </a:r>
            <a:r>
              <a:rPr lang="en-US" sz="2000" dirty="0" err="1">
                <a:cs typeface="Calibri"/>
              </a:rPr>
              <a:t>kaverin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ääneen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sanoma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asia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jokin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teko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vaikka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ilme</a:t>
            </a:r>
            <a:r>
              <a:rPr lang="en-US" sz="2000" dirty="0">
                <a:cs typeface="Calibri"/>
              </a:rPr>
              <a:t>.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kuinka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nopeasti</a:t>
            </a:r>
            <a:r>
              <a:rPr lang="en-US" sz="2000" b="1" dirty="0">
                <a:cs typeface="Calibri"/>
              </a:rPr>
              <a:t> ja </a:t>
            </a:r>
            <a:r>
              <a:rPr lang="en-US" sz="2000" b="1" dirty="0" err="1">
                <a:cs typeface="Calibri"/>
              </a:rPr>
              <a:t>millä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tavalla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toimit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erilaisissa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tilanteissa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sanotaan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jotain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Entäpä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voisit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hieman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pysäyttää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tietoisesti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yrittää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ajatella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hetken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reagointia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dirty="0">
                <a:cs typeface="Calibri"/>
              </a:rPr>
              <a:t>ÄRSYKE: </a:t>
            </a:r>
            <a:r>
              <a:rPr lang="en-US" sz="2000" dirty="0" err="1">
                <a:cs typeface="Calibri"/>
              </a:rPr>
              <a:t>Kohtaat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jatkuvasti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erilaisia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ärsykkeitä</a:t>
            </a:r>
            <a:r>
              <a:rPr lang="en-US" sz="2000" dirty="0">
                <a:cs typeface="Calibri"/>
              </a:rPr>
              <a:t>.</a:t>
            </a:r>
          </a:p>
          <a:p>
            <a:r>
              <a:rPr lang="en-US" sz="2000" dirty="0">
                <a:cs typeface="Calibri"/>
              </a:rPr>
              <a:t>-&gt; AJATUKSET: </a:t>
            </a:r>
            <a:r>
              <a:rPr lang="en-US" sz="2000" dirty="0" err="1">
                <a:cs typeface="Calibri"/>
              </a:rPr>
              <a:t>Sinulle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tulee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nopeasti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automaattisia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ajatuksia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ärsykettä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kohtaan</a:t>
            </a:r>
            <a:r>
              <a:rPr lang="en-US" sz="2000" dirty="0">
                <a:cs typeface="Calibri"/>
              </a:rPr>
              <a:t>.</a:t>
            </a:r>
          </a:p>
          <a:p>
            <a:r>
              <a:rPr lang="en-US" sz="2000" dirty="0">
                <a:cs typeface="Calibri"/>
              </a:rPr>
              <a:t>-&gt;TUNTEET: </a:t>
            </a:r>
            <a:r>
              <a:rPr lang="en-US" sz="2000" dirty="0" err="1">
                <a:cs typeface="Calibri"/>
              </a:rPr>
              <a:t>Ajatuksia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ärsykkeestä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myötäilee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nopeasti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myös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tunteesi</a:t>
            </a:r>
            <a:r>
              <a:rPr lang="en-US" sz="2000" dirty="0">
                <a:cs typeface="Calibri"/>
              </a:rPr>
              <a:t>.</a:t>
            </a:r>
          </a:p>
          <a:p>
            <a:r>
              <a:rPr lang="en-US" sz="2000" dirty="0">
                <a:cs typeface="Calibri"/>
              </a:rPr>
              <a:t>-&gt;AJATTELE UUDELLEEN: Anna </a:t>
            </a:r>
            <a:r>
              <a:rPr lang="en-US" sz="2000" dirty="0" err="1">
                <a:cs typeface="Calibri"/>
              </a:rPr>
              <a:t>aikaa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ajattelemiselle</a:t>
            </a:r>
            <a:r>
              <a:rPr lang="en-US" sz="2000" dirty="0">
                <a:cs typeface="Calibri"/>
              </a:rPr>
              <a:t>.</a:t>
            </a:r>
          </a:p>
          <a:p>
            <a:r>
              <a:rPr lang="en-US" sz="2000" dirty="0">
                <a:cs typeface="Calibri"/>
              </a:rPr>
              <a:t>-&gt;REAGOINTI: </a:t>
            </a:r>
            <a:r>
              <a:rPr lang="en-US" sz="2000" dirty="0" err="1">
                <a:cs typeface="Calibri"/>
              </a:rPr>
              <a:t>Ajatusten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tunteisen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perusteella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toimit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eli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reagoit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ärsykkeeseen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F92C4A-2D85-4832-95F9-2EF6B705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82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Luonne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Minä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Sinä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olet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yksilö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Sinussa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monta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eri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osasta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näkökulmaa</a:t>
            </a:r>
            <a:r>
              <a:rPr lang="en-US" sz="2000" dirty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Olet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ainutlaatuinen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arvokas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kokonaisuus</a:t>
            </a:r>
            <a:r>
              <a:rPr lang="en-US" dirty="0">
                <a:cs typeface="Calibri"/>
              </a:rPr>
              <a:t>.</a:t>
            </a:r>
            <a:endParaRPr lang="en-US" sz="2000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Pohdi</a:t>
            </a:r>
            <a:r>
              <a:rPr lang="en-US" b="1" dirty="0">
                <a:cs typeface="Calibri"/>
              </a:rPr>
              <a:t>, </a:t>
            </a:r>
            <a:r>
              <a:rPr lang="en-US" b="1" dirty="0" err="1">
                <a:cs typeface="Calibri"/>
              </a:rPr>
              <a:t>mitkä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sanat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kuvaavat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sinua</a:t>
            </a:r>
            <a:r>
              <a:rPr lang="en-US" b="1" dirty="0">
                <a:cs typeface="Calibri"/>
              </a:rPr>
              <a:t>.</a:t>
            </a:r>
          </a:p>
          <a:p>
            <a:endParaRPr lang="en-US" b="1" dirty="0">
              <a:cs typeface="Calibri"/>
            </a:endParaRP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Millaisena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näät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itsesi</a:t>
            </a:r>
            <a:r>
              <a:rPr lang="en-US" b="1" dirty="0">
                <a:cs typeface="Calibri"/>
              </a:rPr>
              <a:t>?</a:t>
            </a: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Korostuvatko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jotkut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ominaisuudet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sinussa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enemmän</a:t>
            </a:r>
            <a:r>
              <a:rPr lang="en-US" b="1" dirty="0">
                <a:cs typeface="Calibri"/>
              </a:rPr>
              <a:t>?</a:t>
            </a: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Mitä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erityisesti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arvostat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itsessäsi</a:t>
            </a:r>
            <a:r>
              <a:rPr lang="en-US" b="1" dirty="0">
                <a:cs typeface="Calibri"/>
              </a:rPr>
              <a:t>?</a:t>
            </a: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Oletko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tyytyväinen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itseesi</a:t>
            </a:r>
            <a:r>
              <a:rPr lang="en-US" b="1" dirty="0">
                <a:cs typeface="Calibri"/>
              </a:rPr>
              <a:t>?</a:t>
            </a:r>
          </a:p>
          <a:p>
            <a:r>
              <a:rPr lang="en-US" b="1" dirty="0">
                <a:cs typeface="Calibri"/>
              </a:rPr>
              <a:t>* </a:t>
            </a:r>
            <a:r>
              <a:rPr lang="en-US" b="1" dirty="0" err="1">
                <a:cs typeface="Calibri"/>
              </a:rPr>
              <a:t>Puuttuuko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sinulta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vielä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jokin</a:t>
            </a:r>
            <a:r>
              <a:rPr lang="en-US" b="1" dirty="0">
                <a:cs typeface="Calibri"/>
              </a:rPr>
              <a:t> tai </a:t>
            </a:r>
            <a:r>
              <a:rPr lang="en-US" b="1" dirty="0" err="1">
                <a:cs typeface="Calibri"/>
              </a:rPr>
              <a:t>jotkut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ominaisuudet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joita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haluaisit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kehittää</a:t>
            </a:r>
            <a:r>
              <a:rPr lang="en-US" b="1" dirty="0">
                <a:cs typeface="Calibri"/>
              </a:rPr>
              <a:t>?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6B02C1-8C35-43DA-A4EF-C7C52CE27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50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Luonne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Lisää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Poweria</a:t>
            </a:r>
            <a:r>
              <a:rPr lang="en-US" sz="4000">
                <a:cs typeface="Calibri Light"/>
              </a:rPr>
              <a:t>!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Me </a:t>
            </a:r>
            <a:r>
              <a:rPr lang="en-US" sz="2000" dirty="0" err="1">
                <a:cs typeface="Calibri"/>
              </a:rPr>
              <a:t>kaikki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tarvitsemme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itseemme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välillä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virtaa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haluamme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palautua</a:t>
            </a:r>
            <a:r>
              <a:rPr lang="en-US" sz="2000" dirty="0">
                <a:cs typeface="Calibri"/>
              </a:rPr>
              <a:t>. On </a:t>
            </a:r>
            <a:r>
              <a:rPr lang="en-US" sz="2000" dirty="0" err="1">
                <a:cs typeface="Calibri"/>
              </a:rPr>
              <a:t>tärkeä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tiedostaa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mitkä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kuluttavat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voimavarojamme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etenkin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saamme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energiaa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tarpeen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tullen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tärkeitä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Keneltä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energiaa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päivääsi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Millaisesta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tekemisestä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lisää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virtaa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haluat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voimaantua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Millainen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voimaa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antavaa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mielimusiikkia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Millainen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voimapaikkasi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3A1DA0-D415-4103-ADB7-1E82D47D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02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Osoitamme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välittämistä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lähellä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oleville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ihmiselle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niin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ystäville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tuttavillekin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monilla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eri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tavoilla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Sinä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itse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olet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aivan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yhtä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tärkeä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läheisesi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osoitat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välittämistä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toisille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ihmisille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välittämistä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kaipaat</a:t>
            </a:r>
            <a:r>
              <a:rPr lang="en-US" sz="2000" b="1" dirty="0">
                <a:cs typeface="Calibri"/>
              </a:rPr>
              <a:t> ja </a:t>
            </a:r>
            <a:r>
              <a:rPr lang="en-US" sz="2000" b="1" dirty="0" err="1">
                <a:cs typeface="Calibri"/>
              </a:rPr>
              <a:t>odotat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  <a:endParaRPr lang="en-US" sz="12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B851D3-4554-48EA-88DD-716F79E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1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Hyvän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mielen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tuojat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On </a:t>
            </a:r>
            <a:r>
              <a:rPr lang="en-US" sz="2000" dirty="0" err="1">
                <a:cs typeface="Calibri"/>
              </a:rPr>
              <a:t>tärkeä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tietää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hyvinvointiasi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palauttaa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mieltäsi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elimistöäsi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hankalassa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kiireisessä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tilanteessa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hyvää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mieltä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tuovia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asioita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tykkäät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tehdä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alakuloinen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stressaantunut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82EAA-4FFA-4C0F-8C91-8EA17D4F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3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Palauttava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hengitys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Rentoutuminen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olennainen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itsestä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huolehtimisen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taito</a:t>
            </a:r>
            <a:r>
              <a:rPr lang="en-US" sz="2000" dirty="0">
                <a:cs typeface="Calibri"/>
              </a:rPr>
              <a:t>. On </a:t>
            </a:r>
            <a:r>
              <a:rPr lang="en-US" sz="2000" dirty="0" err="1">
                <a:cs typeface="Calibri"/>
              </a:rPr>
              <a:t>tilanteita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joissa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tulee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osata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rauhoittaa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tunteet</a:t>
            </a:r>
            <a:r>
              <a:rPr lang="en-US" sz="2000" dirty="0">
                <a:cs typeface="Calibri"/>
              </a:rPr>
              <a:t> ja </a:t>
            </a:r>
            <a:r>
              <a:rPr lang="en-US" sz="2000" dirty="0" err="1">
                <a:cs typeface="Calibri"/>
              </a:rPr>
              <a:t>mieli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Ota </a:t>
            </a:r>
            <a:r>
              <a:rPr lang="en-US" sz="2000" b="1" dirty="0" err="1">
                <a:cs typeface="Calibri"/>
              </a:rPr>
              <a:t>mukava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asento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Sulje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silmäsi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jos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tahdot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Yritä</a:t>
            </a:r>
            <a:r>
              <a:rPr lang="en-US" sz="2000" b="1" dirty="0">
                <a:cs typeface="Calibri"/>
              </a:rPr>
              <a:t> olla </a:t>
            </a:r>
            <a:r>
              <a:rPr lang="en-US" sz="2000" b="1" dirty="0" err="1">
                <a:cs typeface="Calibri"/>
              </a:rPr>
              <a:t>ajattelematta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mitään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Keskity</a:t>
            </a:r>
            <a:r>
              <a:rPr lang="en-US" sz="2000" b="1" dirty="0">
                <a:cs typeface="Calibri"/>
              </a:rPr>
              <a:t> vain </a:t>
            </a:r>
            <a:r>
              <a:rPr lang="en-US" sz="2000" b="1" dirty="0" err="1">
                <a:cs typeface="Calibri"/>
              </a:rPr>
              <a:t>hengitykseen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Hengitä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nenän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kautta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rauhallisesti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sisään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laske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samalla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mielessäsi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neljään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Tämän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jälkeen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hengitä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vielä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hitaammin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rauhallisemmin</a:t>
            </a:r>
            <a:r>
              <a:rPr lang="en-US" sz="2000" b="1" dirty="0">
                <a:cs typeface="Calibri"/>
              </a:rPr>
              <a:t> ulos ja </a:t>
            </a:r>
            <a:r>
              <a:rPr lang="en-US" sz="2000" b="1" dirty="0" err="1">
                <a:cs typeface="Calibri"/>
              </a:rPr>
              <a:t>laske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samalla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kahdeksaan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</a:t>
            </a:r>
            <a:r>
              <a:rPr lang="en-US" sz="2000" b="1" dirty="0" err="1">
                <a:cs typeface="Calibri"/>
              </a:rPr>
              <a:t>Toista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rauhallinen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sisään-uloshengitys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muutaman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kerran</a:t>
            </a:r>
            <a:r>
              <a:rPr lang="en-US" sz="2000" b="1" dirty="0">
                <a:cs typeface="Calibri"/>
              </a:rPr>
              <a:t>.</a:t>
            </a:r>
          </a:p>
          <a:p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5C0273-0E80-4C34-9949-C5BDE95D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7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Lihasten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rentouttaminen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 err="1">
                <a:cs typeface="Calibri"/>
              </a:rPr>
              <a:t>Rentoutuminen</a:t>
            </a:r>
            <a:r>
              <a:rPr lang="en-US" dirty="0">
                <a:cs typeface="Calibri"/>
              </a:rPr>
              <a:t> on </a:t>
            </a:r>
            <a:r>
              <a:rPr lang="en-US" dirty="0" err="1">
                <a:cs typeface="Calibri"/>
              </a:rPr>
              <a:t>olennainen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itsestä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huolehtimisen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taito</a:t>
            </a:r>
            <a:r>
              <a:rPr lang="en-US" dirty="0">
                <a:cs typeface="Calibri"/>
              </a:rPr>
              <a:t>. </a:t>
            </a:r>
            <a:endParaRPr lang="en-US" dirty="0"/>
          </a:p>
          <a:p>
            <a:r>
              <a:rPr lang="en-US" dirty="0">
                <a:cs typeface="Calibri"/>
              </a:rPr>
              <a:t>On </a:t>
            </a:r>
            <a:r>
              <a:rPr lang="en-US" dirty="0" err="1">
                <a:cs typeface="Calibri"/>
              </a:rPr>
              <a:t>tilanteita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joissa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tulee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osata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rauhoittaa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tunteet</a:t>
            </a:r>
            <a:r>
              <a:rPr lang="en-US" dirty="0">
                <a:cs typeface="Calibri"/>
              </a:rPr>
              <a:t> ja </a:t>
            </a:r>
            <a:r>
              <a:rPr lang="en-US" dirty="0" err="1">
                <a:cs typeface="Calibri"/>
              </a:rPr>
              <a:t>mieli</a:t>
            </a:r>
            <a:r>
              <a:rPr lang="en-US" dirty="0">
                <a:cs typeface="Calibri"/>
              </a:rPr>
              <a:t>.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Istu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mukavasti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paina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jalat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maahan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Keskity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rauhalliseen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hengitykseen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Yritä</a:t>
            </a:r>
            <a:r>
              <a:rPr lang="en-US" sz="2000" b="1" dirty="0">
                <a:cs typeface="Calibri"/>
              </a:rPr>
              <a:t> olla </a:t>
            </a:r>
            <a:r>
              <a:rPr lang="en-US" sz="2000" b="1" dirty="0" err="1">
                <a:cs typeface="Calibri"/>
              </a:rPr>
              <a:t>ajattelematta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muita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asioita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Kiinnitä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huomiosi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ensin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päähäsi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kasvoihin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Jännitä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kasvojen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pään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alueen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lihaksiasi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laskiessasi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mielessäsi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viiteen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Rentouta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lihakset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Uloshengityksen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myötä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yritä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samalla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päästää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lihasten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kiristys</a:t>
            </a:r>
            <a:r>
              <a:rPr lang="en-US" sz="2000" b="1" dirty="0">
                <a:cs typeface="Calibri"/>
              </a:rPr>
              <a:t> pois </a:t>
            </a:r>
            <a:r>
              <a:rPr lang="en-US" sz="2000" b="1" dirty="0" err="1">
                <a:cs typeface="Calibri"/>
              </a:rPr>
              <a:t>elimistöstäsi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Jännitä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vielä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uudelleen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kasvojen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lihaksia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puristamalla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leukaperiä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jännitä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suun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alue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samalla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lasket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viiteen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Rentouta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uloshengityksellä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Käy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läpi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kaikki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lihasryhmät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Ensin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kiinnität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huomion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lihakseen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jännität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rentoutat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Toista</a:t>
            </a:r>
            <a:r>
              <a:rPr lang="en-US" sz="2000" b="1" dirty="0">
                <a:cs typeface="Calibri"/>
              </a:rPr>
              <a:t>.</a:t>
            </a: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2A9F8B7-5399-45BF-8B58-D3B41392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Lähde: Sandberg, E. (2019). Rakennetaan nuori vahvaksi. ES </a:t>
            </a:r>
            <a:r>
              <a:rPr lang="fi-FI" dirty="0" err="1"/>
              <a:t>Pedagogica</a:t>
            </a:r>
            <a:r>
              <a:rPr lang="fi-FI" dirty="0"/>
              <a:t> Oy.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57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Palauttava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ympäristö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Ympäristö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vaikuttaa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hyvinvointiin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Saamme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ympäristöstä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palautetta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Aistikokemus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voi</a:t>
            </a:r>
            <a:r>
              <a:rPr lang="en-US" sz="2000" dirty="0">
                <a:cs typeface="Calibri"/>
              </a:rPr>
              <a:t> olla </a:t>
            </a:r>
            <a:r>
              <a:rPr lang="en-US" sz="2000" dirty="0" err="1">
                <a:cs typeface="Calibri"/>
              </a:rPr>
              <a:t>rentouttava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kuormittava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ympäristöä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jossa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hyvä</a:t>
            </a:r>
            <a:r>
              <a:rPr lang="en-US" sz="2000" b="1" dirty="0">
                <a:cs typeface="Calibri"/>
              </a:rPr>
              <a:t> olla ja </a:t>
            </a:r>
            <a:r>
              <a:rPr lang="en-US" sz="2000" b="1" dirty="0" err="1">
                <a:cs typeface="Calibri"/>
              </a:rPr>
              <a:t>opiskella</a:t>
            </a:r>
            <a:r>
              <a:rPr lang="en-US" sz="2000" b="1" dirty="0">
                <a:cs typeface="Calibri"/>
              </a:rPr>
              <a:t>.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asiat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mahdollistavat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miellyttävän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kokemuksen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Millaisessa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ympäristössä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hankalaa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kuormittavaa</a:t>
            </a:r>
            <a:r>
              <a:rPr lang="en-US" sz="2000" b="1" dirty="0">
                <a:cs typeface="Calibri"/>
              </a:rPr>
              <a:t> olla?</a:t>
            </a:r>
          </a:p>
          <a:p>
            <a:r>
              <a:rPr lang="en-US" sz="2000" b="1" dirty="0">
                <a:cs typeface="Calibri"/>
              </a:rPr>
              <a:t>* Jos </a:t>
            </a:r>
            <a:r>
              <a:rPr lang="en-US" sz="2000" b="1" dirty="0" err="1">
                <a:cs typeface="Calibri"/>
              </a:rPr>
              <a:t>saisit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valita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parhaimman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mahdollisen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ympäristön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opiskelisit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viettäisit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aikaasi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EC44B2-7642-43C4-A250-0E0759D9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33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Hyvinvointia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lisäävät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pienet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hetket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On </a:t>
            </a:r>
            <a:r>
              <a:rPr lang="en-US" sz="2000" dirty="0" err="1">
                <a:cs typeface="Calibri"/>
              </a:rPr>
              <a:t>tärkeää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tietoisesti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ajatella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mitkä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tuovat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hymyn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huulillesi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loisteen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kasvoillesi</a:t>
            </a:r>
            <a:r>
              <a:rPr lang="en-US" sz="2000" dirty="0">
                <a:cs typeface="Calibri"/>
              </a:rPr>
              <a:t>, ja </a:t>
            </a:r>
            <a:r>
              <a:rPr lang="en-US" sz="2000" dirty="0" err="1">
                <a:cs typeface="Calibri"/>
              </a:rPr>
              <a:t>tehdä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niitä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asioita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enemmän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päiväsi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aikana</a:t>
            </a:r>
            <a:r>
              <a:rPr lang="en-US" sz="2000" dirty="0">
                <a:cs typeface="Calibri"/>
              </a:rPr>
              <a:t>. 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hyvinvointia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lisääviä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asioita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tekemistä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Tapaatko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parissa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mukavia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ihmisiä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Onko </a:t>
            </a:r>
            <a:r>
              <a:rPr lang="en-US" sz="2000" b="1" dirty="0" err="1">
                <a:cs typeface="Calibri"/>
              </a:rPr>
              <a:t>toiminta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erityinen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kiinnostuksen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kohde</a:t>
            </a:r>
            <a:r>
              <a:rPr lang="en-US" sz="2000" b="1" dirty="0">
                <a:cs typeface="Calibri"/>
              </a:rPr>
              <a:t>? </a:t>
            </a:r>
            <a:r>
              <a:rPr lang="en-US" sz="2000" b="1" dirty="0" err="1">
                <a:cs typeface="Calibri"/>
              </a:rPr>
              <a:t>Haluatko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saavuttaa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parissa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jotain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vielä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enemmän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Piristääkö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asian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tekeminen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oloasi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silloin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harmittaa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0ACE8B-9006-422A-9DEE-82F9E89D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Lähde: Sandberg, E. (2019). Rakennetaan nuori vahvaksi. ES </a:t>
            </a:r>
            <a:r>
              <a:rPr lang="fi-FI" dirty="0" err="1"/>
              <a:t>Pedagogica</a:t>
            </a:r>
            <a:r>
              <a:rPr lang="fi-FI" dirty="0"/>
              <a:t> Oy.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34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/>
              <a:t>Pätevyys</a:t>
            </a:r>
            <a:br>
              <a:rPr lang="en-US" sz="4000"/>
            </a:br>
            <a:r>
              <a:rPr lang="en-US" sz="4000" err="1"/>
              <a:t>Kasvun</a:t>
            </a:r>
            <a:r>
              <a:rPr lang="en-US" sz="4000"/>
              <a:t> </a:t>
            </a:r>
            <a:r>
              <a:rPr lang="en-US" sz="4000" err="1"/>
              <a:t>ajattelutapa</a:t>
            </a:r>
            <a:endParaRPr lang="en-US" sz="4000" err="1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en-US" sz="2000" dirty="0"/>
          </a:p>
          <a:p>
            <a:r>
              <a:rPr lang="en-US" sz="2000" dirty="0" err="1"/>
              <a:t>Meillä</a:t>
            </a:r>
            <a:r>
              <a:rPr lang="en-US" sz="2000" dirty="0"/>
              <a:t> on </a:t>
            </a:r>
            <a:r>
              <a:rPr lang="en-US" sz="2000" dirty="0" err="1"/>
              <a:t>monenlaisia</a:t>
            </a:r>
            <a:r>
              <a:rPr lang="en-US" sz="2000" dirty="0"/>
              <a:t> </a:t>
            </a:r>
            <a:r>
              <a:rPr lang="en-US" sz="2000" dirty="0" err="1"/>
              <a:t>taitoja</a:t>
            </a:r>
            <a:r>
              <a:rPr lang="en-US" sz="2000" dirty="0"/>
              <a:t>! </a:t>
            </a:r>
            <a:endParaRPr lang="en-US" dirty="0">
              <a:cs typeface="Calibri" panose="020F0502020204030204"/>
            </a:endParaRPr>
          </a:p>
          <a:p>
            <a:r>
              <a:rPr lang="en-US" sz="2000" dirty="0"/>
              <a:t>On </a:t>
            </a:r>
            <a:r>
              <a:rPr lang="en-US" sz="2000" dirty="0" err="1"/>
              <a:t>myös</a:t>
            </a:r>
            <a:r>
              <a:rPr lang="en-US" sz="2000" dirty="0"/>
              <a:t> </a:t>
            </a:r>
            <a:r>
              <a:rPr lang="en-US" sz="2000" dirty="0" err="1"/>
              <a:t>taitoja</a:t>
            </a:r>
            <a:r>
              <a:rPr lang="en-US" sz="2000" dirty="0"/>
              <a:t> </a:t>
            </a:r>
            <a:r>
              <a:rPr lang="en-US" sz="2000" dirty="0" err="1"/>
              <a:t>joita</a:t>
            </a:r>
            <a:r>
              <a:rPr lang="en-US" sz="2000" dirty="0"/>
              <a:t> </a:t>
            </a:r>
            <a:r>
              <a:rPr lang="en-US" sz="2000" dirty="0" err="1"/>
              <a:t>meidän</a:t>
            </a:r>
            <a:r>
              <a:rPr lang="en-US" sz="2000" dirty="0"/>
              <a:t> </a:t>
            </a:r>
            <a:r>
              <a:rPr lang="en-US" sz="2000" dirty="0" err="1"/>
              <a:t>tulee</a:t>
            </a:r>
            <a:r>
              <a:rPr lang="en-US" sz="2000" dirty="0"/>
              <a:t> </a:t>
            </a:r>
            <a:r>
              <a:rPr lang="en-US" sz="2000" dirty="0" err="1"/>
              <a:t>yhä</a:t>
            </a:r>
            <a:r>
              <a:rPr lang="en-US" sz="2000" dirty="0"/>
              <a:t> </a:t>
            </a:r>
            <a:r>
              <a:rPr lang="en-US" sz="2000" dirty="0" err="1"/>
              <a:t>harjoitella</a:t>
            </a:r>
            <a:r>
              <a:rPr lang="en-US" sz="2000" dirty="0"/>
              <a:t> </a:t>
            </a:r>
            <a:r>
              <a:rPr lang="en-US" sz="2000" dirty="0" err="1"/>
              <a:t>sinnikkäästi</a:t>
            </a:r>
            <a:r>
              <a:rPr lang="en-US" sz="2000" dirty="0"/>
              <a:t>, </a:t>
            </a:r>
            <a:r>
              <a:rPr lang="en-US" sz="2000" dirty="0" err="1"/>
              <a:t>pienten</a:t>
            </a:r>
            <a:r>
              <a:rPr lang="en-US" sz="2000" dirty="0"/>
              <a:t> </a:t>
            </a:r>
            <a:r>
              <a:rPr lang="en-US" sz="2000" dirty="0" err="1"/>
              <a:t>tavoitteiden</a:t>
            </a:r>
            <a:r>
              <a:rPr lang="en-US" sz="2000" dirty="0"/>
              <a:t> </a:t>
            </a:r>
            <a:r>
              <a:rPr lang="en-US" sz="2000" dirty="0" err="1"/>
              <a:t>kautta</a:t>
            </a:r>
            <a:r>
              <a:rPr lang="en-US" sz="2000" dirty="0"/>
              <a:t>, </a:t>
            </a:r>
            <a:r>
              <a:rPr lang="en-US" sz="2000" dirty="0" err="1"/>
              <a:t>jaksaa</a:t>
            </a:r>
            <a:endParaRPr lang="en-US" dirty="0"/>
          </a:p>
          <a:p>
            <a:r>
              <a:rPr lang="en-US" sz="2000" dirty="0"/>
              <a:t> </a:t>
            </a:r>
            <a:r>
              <a:rPr lang="en-US" sz="2000" dirty="0" err="1"/>
              <a:t>yrittää</a:t>
            </a:r>
            <a:r>
              <a:rPr lang="en-US" sz="2000" dirty="0"/>
              <a:t> ja </a:t>
            </a:r>
            <a:r>
              <a:rPr lang="en-US" sz="2000" dirty="0" err="1"/>
              <a:t>epäonnistuakin</a:t>
            </a:r>
            <a:r>
              <a:rPr lang="en-US" sz="2000" dirty="0"/>
              <a:t>. </a:t>
            </a:r>
            <a:endParaRPr lang="en-US" dirty="0">
              <a:cs typeface="Calibri" panose="020F0502020204030204"/>
            </a:endParaRPr>
          </a:p>
          <a:p>
            <a:r>
              <a:rPr lang="en-US" sz="2000" dirty="0" err="1"/>
              <a:t>Pienikin</a:t>
            </a:r>
            <a:r>
              <a:rPr lang="en-US" sz="2000" dirty="0"/>
              <a:t> </a:t>
            </a:r>
            <a:r>
              <a:rPr lang="en-US" sz="2000" dirty="0" err="1"/>
              <a:t>edistys</a:t>
            </a:r>
            <a:r>
              <a:rPr lang="en-US" sz="2000" dirty="0"/>
              <a:t> on </a:t>
            </a:r>
            <a:r>
              <a:rPr lang="en-US" sz="2000" dirty="0" err="1"/>
              <a:t>tärkeä</a:t>
            </a:r>
            <a:r>
              <a:rPr lang="en-US" sz="2000" dirty="0"/>
              <a:t> </a:t>
            </a:r>
            <a:r>
              <a:rPr lang="en-US" sz="2000" dirty="0" err="1"/>
              <a:t>huomata</a:t>
            </a:r>
            <a:r>
              <a:rPr lang="en-US" sz="2000" dirty="0"/>
              <a:t>. </a:t>
            </a:r>
            <a:r>
              <a:rPr lang="en-US" sz="2000" dirty="0" err="1"/>
              <a:t>Epäonnistumiset</a:t>
            </a:r>
            <a:r>
              <a:rPr lang="en-US" sz="2000" dirty="0"/>
              <a:t> </a:t>
            </a:r>
            <a:r>
              <a:rPr lang="en-US" sz="2000" dirty="0" err="1"/>
              <a:t>ovat</a:t>
            </a:r>
            <a:r>
              <a:rPr lang="en-US" sz="2000" dirty="0"/>
              <a:t> </a:t>
            </a:r>
            <a:r>
              <a:rPr lang="en-US" sz="2000" dirty="0" err="1"/>
              <a:t>harjoitusta</a:t>
            </a:r>
            <a:r>
              <a:rPr lang="en-US" sz="2000" dirty="0"/>
              <a:t>.</a:t>
            </a:r>
            <a:endParaRPr lang="en-US" sz="2000" b="1" dirty="0"/>
          </a:p>
          <a:p>
            <a:endParaRPr lang="en-US" sz="2000" dirty="0"/>
          </a:p>
          <a:p>
            <a:r>
              <a:rPr lang="en-US" sz="2000" b="1" dirty="0"/>
              <a:t>* </a:t>
            </a:r>
            <a:r>
              <a:rPr lang="en-US" sz="2000" b="1" dirty="0" err="1"/>
              <a:t>Harjoittele</a:t>
            </a:r>
            <a:r>
              <a:rPr lang="en-US" sz="2000" b="1" dirty="0"/>
              <a:t>. </a:t>
            </a:r>
            <a:r>
              <a:rPr lang="en-US" sz="2000" b="1" dirty="0" err="1"/>
              <a:t>Yritä</a:t>
            </a:r>
            <a:r>
              <a:rPr lang="en-US" sz="2000" b="1" dirty="0"/>
              <a:t> </a:t>
            </a:r>
            <a:r>
              <a:rPr lang="en-US" sz="2000" b="1" dirty="0" err="1"/>
              <a:t>kokeilla</a:t>
            </a:r>
            <a:r>
              <a:rPr lang="en-US" sz="2000" b="1" dirty="0"/>
              <a:t> </a:t>
            </a:r>
            <a:r>
              <a:rPr lang="en-US" sz="2000" b="1" dirty="0" err="1"/>
              <a:t>oppia</a:t>
            </a:r>
            <a:r>
              <a:rPr lang="en-US" sz="2000" b="1" dirty="0"/>
              <a:t> </a:t>
            </a:r>
            <a:r>
              <a:rPr lang="en-US" sz="2000" b="1" dirty="0" err="1"/>
              <a:t>eri</a:t>
            </a:r>
            <a:r>
              <a:rPr lang="en-US" sz="2000" b="1" dirty="0"/>
              <a:t> </a:t>
            </a:r>
            <a:r>
              <a:rPr lang="en-US" sz="2000" b="1" dirty="0" err="1"/>
              <a:t>tavoilla</a:t>
            </a:r>
            <a:r>
              <a:rPr lang="en-US" sz="2000" b="1" dirty="0"/>
              <a:t>.</a:t>
            </a:r>
            <a:endParaRPr lang="en-US" sz="2000" b="1" dirty="0">
              <a:cs typeface="Calibri"/>
            </a:endParaRPr>
          </a:p>
          <a:p>
            <a:r>
              <a:rPr lang="en-US" sz="2000" b="1" dirty="0"/>
              <a:t> * </a:t>
            </a:r>
            <a:r>
              <a:rPr lang="en-US" sz="2000" b="1" dirty="0" err="1"/>
              <a:t>Virheet</a:t>
            </a:r>
            <a:r>
              <a:rPr lang="en-US" sz="2000" b="1" dirty="0"/>
              <a:t> </a:t>
            </a:r>
            <a:r>
              <a:rPr lang="en-US" sz="2000" b="1" dirty="0" err="1"/>
              <a:t>auttavat</a:t>
            </a:r>
            <a:r>
              <a:rPr lang="en-US" sz="2000" b="1" dirty="0"/>
              <a:t> </a:t>
            </a:r>
            <a:r>
              <a:rPr lang="en-US" sz="2000" b="1" dirty="0" err="1"/>
              <a:t>sinua</a:t>
            </a:r>
            <a:r>
              <a:rPr lang="en-US" sz="2000" b="1" dirty="0"/>
              <a:t> </a:t>
            </a:r>
            <a:r>
              <a:rPr lang="en-US" sz="2000" b="1" dirty="0" err="1"/>
              <a:t>kehittymään</a:t>
            </a:r>
            <a:r>
              <a:rPr lang="en-US" sz="2000" b="1" dirty="0"/>
              <a:t> </a:t>
            </a:r>
            <a:r>
              <a:rPr lang="en-US" sz="2000" b="1" dirty="0" err="1"/>
              <a:t>eteenpäin</a:t>
            </a:r>
            <a:r>
              <a:rPr lang="en-US" sz="2000" b="1" dirty="0"/>
              <a:t>.</a:t>
            </a:r>
            <a:endParaRPr lang="en-US" sz="2000" b="1" dirty="0">
              <a:cs typeface="Calibri"/>
            </a:endParaRPr>
          </a:p>
          <a:p>
            <a:r>
              <a:rPr lang="en-US" sz="2000" b="1" dirty="0"/>
              <a:t> * </a:t>
            </a:r>
            <a:r>
              <a:rPr lang="en-US" sz="2000" b="1" dirty="0" err="1"/>
              <a:t>Kehitys</a:t>
            </a:r>
            <a:r>
              <a:rPr lang="en-US" sz="2000" b="1" dirty="0"/>
              <a:t> </a:t>
            </a:r>
            <a:r>
              <a:rPr lang="en-US" sz="2000" b="1" dirty="0" err="1"/>
              <a:t>vaatii</a:t>
            </a:r>
            <a:r>
              <a:rPr lang="en-US" sz="2000" b="1" dirty="0"/>
              <a:t> </a:t>
            </a:r>
            <a:r>
              <a:rPr lang="en-US" sz="2000" b="1" dirty="0" err="1"/>
              <a:t>aikaa</a:t>
            </a:r>
            <a:r>
              <a:rPr lang="en-US" sz="2000" b="1" dirty="0"/>
              <a:t> ja </a:t>
            </a:r>
            <a:r>
              <a:rPr lang="en-US" sz="2000" b="1" dirty="0" err="1"/>
              <a:t>vaivannäköä</a:t>
            </a:r>
            <a:r>
              <a:rPr lang="en-US" sz="2000" b="1" dirty="0"/>
              <a:t>, </a:t>
            </a:r>
            <a:r>
              <a:rPr lang="en-US" sz="2000" b="1" dirty="0" err="1"/>
              <a:t>osaat</a:t>
            </a:r>
            <a:r>
              <a:rPr lang="en-US" sz="2000" b="1" dirty="0"/>
              <a:t> </a:t>
            </a:r>
            <a:r>
              <a:rPr lang="en-US" sz="2000" b="1" dirty="0" err="1"/>
              <a:t>kyllä</a:t>
            </a:r>
            <a:r>
              <a:rPr lang="en-US" sz="2000" b="1" dirty="0"/>
              <a:t>.</a:t>
            </a:r>
            <a:endParaRPr lang="en-US" sz="2000" b="1" dirty="0">
              <a:cs typeface="Calibri"/>
            </a:endParaRPr>
          </a:p>
          <a:p>
            <a:r>
              <a:rPr lang="en-US" sz="2000" b="1" dirty="0"/>
              <a:t> * Tee </a:t>
            </a:r>
            <a:r>
              <a:rPr lang="en-US" sz="2000" b="1" dirty="0" err="1"/>
              <a:t>parhaasi</a:t>
            </a:r>
            <a:r>
              <a:rPr lang="en-US" sz="2000" b="1" dirty="0"/>
              <a:t> ja se </a:t>
            </a:r>
            <a:r>
              <a:rPr lang="en-US" sz="2000" b="1" dirty="0" err="1"/>
              <a:t>riittää</a:t>
            </a:r>
            <a:r>
              <a:rPr lang="en-US" sz="2000" b="1" dirty="0"/>
              <a:t>.</a:t>
            </a:r>
            <a:endParaRPr lang="en-US" sz="2000" b="1" dirty="0">
              <a:cs typeface="Calibri"/>
            </a:endParaRPr>
          </a:p>
          <a:p>
            <a:r>
              <a:rPr lang="en-US" sz="2000" b="1" dirty="0"/>
              <a:t> * </a:t>
            </a:r>
            <a:r>
              <a:rPr lang="en-US" sz="2000" b="1" dirty="0" err="1"/>
              <a:t>Voit</a:t>
            </a:r>
            <a:r>
              <a:rPr lang="en-US" sz="2000" b="1" dirty="0"/>
              <a:t> </a:t>
            </a:r>
            <a:r>
              <a:rPr lang="en-US" sz="2000" b="1" dirty="0" err="1"/>
              <a:t>aina</a:t>
            </a:r>
            <a:r>
              <a:rPr lang="en-US" sz="2000" b="1" dirty="0"/>
              <a:t> </a:t>
            </a:r>
            <a:r>
              <a:rPr lang="en-US" sz="2000" b="1" dirty="0" err="1"/>
              <a:t>kehittyä</a:t>
            </a:r>
            <a:r>
              <a:rPr lang="en-US" sz="2000" b="1" dirty="0"/>
              <a:t> </a:t>
            </a:r>
            <a:r>
              <a:rPr lang="en-US" sz="2000" b="1" dirty="0" err="1"/>
              <a:t>kun</a:t>
            </a:r>
            <a:r>
              <a:rPr lang="en-US" sz="2000" b="1" dirty="0"/>
              <a:t> </a:t>
            </a:r>
            <a:r>
              <a:rPr lang="en-US" sz="2000" b="1" dirty="0" err="1"/>
              <a:t>yrität</a:t>
            </a:r>
            <a:r>
              <a:rPr lang="en-US" sz="2000" b="1" dirty="0"/>
              <a:t>.</a:t>
            </a:r>
            <a:endParaRPr lang="en-US" sz="2000" b="1" dirty="0">
              <a:cs typeface="Calibri"/>
            </a:endParaRPr>
          </a:p>
          <a:p>
            <a:r>
              <a:rPr lang="en-US" sz="2000" dirty="0">
                <a:ea typeface="+mn-lt"/>
                <a:cs typeface="+mn-lt"/>
              </a:rPr>
              <a:t>                                                                                      </a:t>
            </a:r>
          </a:p>
          <a:p>
            <a:endParaRPr lang="en-US" sz="2000" dirty="0">
              <a:cs typeface="Calibri" panose="020F0502020204030204"/>
            </a:endParaRPr>
          </a:p>
          <a:p>
            <a:endParaRPr lang="en-US" sz="2000" dirty="0">
              <a:cs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1362CF-0C7A-427D-A370-540ECB58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Ystävällisyyden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teot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Ystävällisyys</a:t>
            </a:r>
            <a:r>
              <a:rPr lang="en-US" sz="2000" dirty="0">
                <a:cs typeface="Calibri"/>
              </a:rPr>
              <a:t> ja </a:t>
            </a:r>
            <a:r>
              <a:rPr lang="en-US" sz="2000" dirty="0" err="1">
                <a:cs typeface="Calibri"/>
              </a:rPr>
              <a:t>toisista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välittäminen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parhaimmillaan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pieniä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eleitä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mukavia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tekoja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Ystävällisyys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maksa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mitään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Ystävällisillä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teoilla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sekä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itselle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että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toiselle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hyvän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mielen</a:t>
            </a:r>
            <a:r>
              <a:rPr lang="en-US" sz="2000" dirty="0">
                <a:cs typeface="Calibri"/>
              </a:rPr>
              <a:t>. 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Millaisia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välittämisen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ystävällisyyden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tekoja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tehnyt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lähiaikoina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Millaisia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ystävällisyyden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tekoja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eleitä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toteuttaa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jatkossa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61CC95-336E-4851-8907-31E939F8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81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Välittäminen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Ystävällisyyden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teot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b="1" dirty="0" err="1">
                <a:cs typeface="Calibri"/>
              </a:rPr>
              <a:t>Hyvinvointi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rakentuu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eri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osasista</a:t>
            </a:r>
            <a:r>
              <a:rPr lang="en-US" sz="2000" b="1" dirty="0">
                <a:cs typeface="Calibri"/>
              </a:rPr>
              <a:t>. Mihin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aikasi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kuluu</a:t>
            </a:r>
            <a:r>
              <a:rPr lang="en-US" sz="2000" b="1">
                <a:cs typeface="Calibri"/>
              </a:rPr>
              <a:t>? </a:t>
            </a:r>
          </a:p>
          <a:p>
            <a:endParaRPr lang="en-US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Nukkuminen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Ystävien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kanssa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oleminen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Harrastukset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Opiskelu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Rentoutuminen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hyvinvointi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 err="1">
                <a:cs typeface="Calibri"/>
              </a:rPr>
              <a:t>Mikä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erityisesti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lisää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hyvinvointiasi</a:t>
            </a:r>
            <a:r>
              <a:rPr lang="en-US" sz="2000" b="1" dirty="0">
                <a:cs typeface="Calibri"/>
              </a:rPr>
              <a:t>?</a:t>
            </a:r>
            <a:endParaRPr lang="en-US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9FF82A-80C4-4524-9CAE-BD6F21AE9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05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/>
              <a:t>Pätevyys</a:t>
            </a:r>
            <a:br>
              <a:rPr lang="en-US" sz="4000">
                <a:cs typeface="Calibri Light"/>
              </a:rPr>
            </a:br>
            <a:r>
              <a:rPr lang="en-US" sz="4000" err="1"/>
              <a:t>Mikä</a:t>
            </a:r>
            <a:r>
              <a:rPr lang="en-US" sz="4000"/>
              <a:t> </a:t>
            </a:r>
            <a:r>
              <a:rPr lang="en-US" sz="4000" err="1"/>
              <a:t>meni</a:t>
            </a:r>
            <a:r>
              <a:rPr lang="en-US" sz="4000"/>
              <a:t> </a:t>
            </a:r>
            <a:r>
              <a:rPr lang="en-US" sz="4000" err="1"/>
              <a:t>hyvin</a:t>
            </a:r>
            <a:r>
              <a:rPr lang="en-US" sz="4000"/>
              <a:t>?</a:t>
            </a: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Elämässä</a:t>
            </a:r>
            <a:r>
              <a:rPr lang="en-US" sz="2000" dirty="0">
                <a:cs typeface="Calibri"/>
              </a:rPr>
              <a:t> on </a:t>
            </a:r>
            <a:r>
              <a:rPr lang="en-US" sz="2000" dirty="0" err="1">
                <a:cs typeface="Calibri"/>
              </a:rPr>
              <a:t>tärkeä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keskittyä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positiivisiin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tilanteisiin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joita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kohtaamme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koko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ajan</a:t>
            </a:r>
            <a:r>
              <a:rPr lang="en-US" sz="2000" dirty="0">
                <a:cs typeface="Calibri"/>
              </a:rPr>
              <a:t>. </a:t>
            </a:r>
            <a:endParaRPr lang="en-US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Onnistumisiin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myönteisiin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asioihin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palaaminen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positiivisia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tunteitamme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mielihyvän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kokemuksiamme</a:t>
            </a:r>
            <a:r>
              <a:rPr lang="en-US" sz="2000" dirty="0">
                <a:cs typeface="Calibri"/>
              </a:rPr>
              <a:t>. </a:t>
            </a:r>
            <a:endParaRPr lang="en-US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Kun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vielä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jaamme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nämä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toisten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kanssa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vahvistuvat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positiiviset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tunnetilat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entisestään</a:t>
            </a:r>
            <a:r>
              <a:rPr lang="en-US" sz="2000" dirty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endParaRPr lang="en-US" sz="2000" dirty="0">
              <a:solidFill>
                <a:schemeClr val="tx1"/>
              </a:solidFill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onnistuit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tänään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tämän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viikon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aikana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tässä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jaksossa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ryhmä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onnistui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onnistuminen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johtui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varmistaa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että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myös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tulevaisuudessa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onnistut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vastaavissa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tilanteissa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2DBAD-9BE5-45EB-A75F-E082B953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89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Itseluottamus</a:t>
            </a:r>
            <a:br>
              <a:rPr lang="en-US"/>
            </a:br>
            <a:r>
              <a:rPr lang="en-US" sz="4000" err="1">
                <a:cs typeface="Calibri Light"/>
              </a:rPr>
              <a:t>Listoja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Sinulla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tapahtunut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paljon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hyviä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asioita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onnistumisia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elämässäsi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Lähelläsi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paljon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energiaa</a:t>
            </a:r>
            <a:r>
              <a:rPr lang="en-US" sz="2000" dirty="0">
                <a:cs typeface="Calibri"/>
              </a:rPr>
              <a:t> jota </a:t>
            </a:r>
            <a:r>
              <a:rPr lang="en-US" sz="2000" dirty="0" err="1">
                <a:cs typeface="Calibri"/>
              </a:rPr>
              <a:t>voit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hyödyntää</a:t>
            </a:r>
            <a:r>
              <a:rPr lang="en-US" sz="2000" dirty="0">
                <a:cs typeface="Calibri"/>
              </a:rPr>
              <a:t>.</a:t>
            </a:r>
            <a:endParaRPr lang="en-US" dirty="0"/>
          </a:p>
          <a:p>
            <a:r>
              <a:rPr lang="en-US" sz="2000" dirty="0" err="1">
                <a:cs typeface="Calibri"/>
              </a:rPr>
              <a:t>Joskus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myös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tarvitsemme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toisiltamme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apua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Sinä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autat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ystävääsi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hän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auttaa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tarvittaessa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sinua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Näistä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tilanteista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ihmiseen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jää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arvostava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muisto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auttajasta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PIDÄN ITSESSÄNI: </a:t>
            </a:r>
            <a:r>
              <a:rPr lang="en-US" sz="2000" b="1" dirty="0" err="1">
                <a:cs typeface="Calibri"/>
              </a:rPr>
              <a:t>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asioista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pidät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itsessäsi</a:t>
            </a:r>
            <a:r>
              <a:rPr lang="en-US" sz="2000" b="1" dirty="0">
                <a:cs typeface="Calibri"/>
              </a:rPr>
              <a:t>? </a:t>
            </a:r>
            <a:r>
              <a:rPr lang="en-US" sz="2000" b="1" dirty="0" err="1">
                <a:cs typeface="Calibri"/>
              </a:rPr>
              <a:t>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tunnetaan</a:t>
            </a:r>
            <a:r>
              <a:rPr lang="en-US" sz="2000" b="1" dirty="0">
                <a:cs typeface="Calibri"/>
              </a:rPr>
              <a:t>? </a:t>
            </a:r>
            <a:r>
              <a:rPr lang="en-US" sz="2000" b="1" dirty="0" err="1">
                <a:cs typeface="Calibri"/>
              </a:rPr>
              <a:t>Mikä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vahvuutesi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OSAAMINEN: 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taitojasi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SAAVUTUKSET: 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saavutuksesi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joista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ylpeä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SELVIYTYMINEN: </a:t>
            </a:r>
            <a:r>
              <a:rPr lang="en-US" sz="2000" b="1" dirty="0" err="1">
                <a:cs typeface="Calibri"/>
              </a:rPr>
              <a:t>Millaisia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vastoinkäymisiä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kohdannut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joista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selvinnyt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sikeyden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sinnikkyyden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avulla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AUTTAJANI: </a:t>
            </a:r>
            <a:r>
              <a:rPr lang="en-US" sz="2000" b="1" dirty="0" err="1">
                <a:cs typeface="Calibri"/>
              </a:rPr>
              <a:t>Ketkä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auttaneet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MINÄ AUTTAJANA: </a:t>
            </a:r>
            <a:r>
              <a:rPr lang="en-US" sz="2000" b="1" dirty="0" err="1">
                <a:cs typeface="Calibri"/>
              </a:rPr>
              <a:t>Milloin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sinut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pyydetty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apuun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lohduttamaan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ystävää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*MINÄ OLEN: </a:t>
            </a:r>
            <a:r>
              <a:rPr lang="en-US" sz="2000" b="1" dirty="0" err="1">
                <a:cs typeface="Calibri"/>
              </a:rPr>
              <a:t>Millaisia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ajatuksia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sinulla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omasta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osaamisestasi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onnistumisestasi</a:t>
            </a:r>
            <a:r>
              <a:rPr lang="en-US" sz="2000" b="1" dirty="0">
                <a:cs typeface="Calibri"/>
              </a:rPr>
              <a:t> ja </a:t>
            </a:r>
            <a:r>
              <a:rPr lang="en-US" sz="2000" b="1" dirty="0" err="1">
                <a:cs typeface="Calibri"/>
              </a:rPr>
              <a:t>taidoista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joita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hyödyntää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363B87-2AA4-41D6-9CC4-8227B33A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30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Itseluottamus</a:t>
            </a:r>
            <a:br>
              <a:rPr lang="en-US"/>
            </a:br>
            <a:r>
              <a:rPr lang="en-US" sz="4000" err="1">
                <a:cs typeface="Calibri Light"/>
              </a:rPr>
              <a:t>Itsetunto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Pohdi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mikä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olisi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sinua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kuvaava</a:t>
            </a:r>
            <a:r>
              <a:rPr lang="en-US" sz="2000" dirty="0">
                <a:cs typeface="Calibri"/>
              </a:rPr>
              <a:t>: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OMINAISUUS, </a:t>
            </a:r>
            <a:r>
              <a:rPr lang="en-US" sz="2000" b="1" dirty="0" err="1">
                <a:cs typeface="Calibri"/>
              </a:rPr>
              <a:t>josta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pidät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itsessäsi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eniten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ASIA, </a:t>
            </a:r>
            <a:r>
              <a:rPr lang="en-US" sz="2000" b="1" dirty="0" err="1">
                <a:cs typeface="Calibri"/>
              </a:rPr>
              <a:t>joka</a:t>
            </a:r>
            <a:r>
              <a:rPr lang="en-US" sz="2000" b="1" dirty="0">
                <a:cs typeface="Calibri"/>
              </a:rPr>
              <a:t> on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hyvin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tärkeä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VAHVUUS, jota </a:t>
            </a:r>
            <a:r>
              <a:rPr lang="en-US" sz="2000" b="1" dirty="0" err="1">
                <a:cs typeface="Calibri"/>
              </a:rPr>
              <a:t>arvostat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itsessäsi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TAITO, </a:t>
            </a:r>
            <a:r>
              <a:rPr lang="en-US" sz="2000" b="1" dirty="0" err="1">
                <a:cs typeface="Calibri"/>
              </a:rPr>
              <a:t>jossa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hyvä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LEMPIHARRASTUKSESI/-AKTIVITEETTISI</a:t>
            </a:r>
          </a:p>
          <a:p>
            <a:r>
              <a:rPr lang="en-US" sz="2000" b="1" dirty="0">
                <a:cs typeface="Calibri"/>
              </a:rPr>
              <a:t>* HETKI, </a:t>
            </a:r>
            <a:r>
              <a:rPr lang="en-US" sz="2000" b="1" dirty="0" err="1">
                <a:cs typeface="Calibri"/>
              </a:rPr>
              <a:t>jolloin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onnistuit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UNELMA, </a:t>
            </a:r>
            <a:r>
              <a:rPr lang="en-US" sz="2000" b="1" dirty="0" err="1">
                <a:cs typeface="Calibri"/>
              </a:rPr>
              <a:t>jonka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haluaisit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saavuttaa</a:t>
            </a:r>
            <a:endParaRPr lang="en-US" sz="2000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A1A5B3-7801-4B24-B9EA-7A8067A5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92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Itseluottamus</a:t>
            </a:r>
            <a:br>
              <a:rPr lang="en-US"/>
            </a:br>
            <a:r>
              <a:rPr lang="en-US" sz="4000" err="1">
                <a:cs typeface="Calibri Light"/>
              </a:rPr>
              <a:t>Ylpeyden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aiheita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Jokaisella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meistä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ylpeyden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aiheita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eli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esimerkiksi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persoonan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vahvoja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puolia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taidokkuutta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taituruutta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opinnoissa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vapaa-ajalla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ovat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sinun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ylpeyden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aiheitasi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parhaimmillasi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tuoda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ylpeydenaihettasi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näkyväksi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huomaat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saamasi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palautteen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vaikuttavan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sinuun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64A2AB-2904-4A01-9972-B68D4238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85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err="1">
                <a:cs typeface="Calibri Light"/>
              </a:rPr>
              <a:t>Itseluottamus</a:t>
            </a:r>
            <a:br>
              <a:rPr lang="en-US"/>
            </a:br>
            <a:r>
              <a:rPr lang="en-US" sz="4000" err="1">
                <a:cs typeface="Calibri Light"/>
              </a:rPr>
              <a:t>Luottamuksen</a:t>
            </a:r>
            <a:r>
              <a:rPr lang="en-US" sz="4000">
                <a:cs typeface="Calibri Light"/>
              </a:rPr>
              <a:t> </a:t>
            </a:r>
            <a:r>
              <a:rPr lang="en-US" sz="4000" err="1">
                <a:cs typeface="Calibri Light"/>
              </a:rPr>
              <a:t>pyramidi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Ympärilläsi</a:t>
            </a:r>
            <a:r>
              <a:rPr lang="en-US" sz="2000" dirty="0">
                <a:cs typeface="Calibri"/>
              </a:rPr>
              <a:t> on </a:t>
            </a:r>
            <a:r>
              <a:rPr lang="en-US" sz="2000" dirty="0" err="1">
                <a:cs typeface="Calibri"/>
              </a:rPr>
              <a:t>ihmisiä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jotka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aidosti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haluavat</a:t>
            </a:r>
            <a:r>
              <a:rPr lang="en-US" sz="2000" dirty="0">
                <a:cs typeface="Calibri"/>
              </a:rPr>
              <a:t> olla </a:t>
            </a:r>
            <a:r>
              <a:rPr lang="en-US" sz="2000" dirty="0" err="1">
                <a:cs typeface="Calibri"/>
              </a:rPr>
              <a:t>luottamuksesi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arvoisia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uskovat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sinuun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tarvittaessa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tukevat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auttavat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sinua</a:t>
            </a:r>
            <a:r>
              <a:rPr lang="en-US" sz="2000" dirty="0">
                <a:cs typeface="Calibri"/>
              </a:rPr>
              <a:t>.</a:t>
            </a:r>
            <a:endParaRPr lang="en-US" dirty="0"/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Keitä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lähipiiriisi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kuuluu</a:t>
            </a:r>
            <a:r>
              <a:rPr lang="en-US" sz="2000" b="1" dirty="0">
                <a:cs typeface="Calibri"/>
              </a:rPr>
              <a:t>? </a:t>
            </a:r>
            <a:endParaRPr lang="en-US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Kuka tai </a:t>
            </a:r>
            <a:r>
              <a:rPr lang="en-US" sz="2000" b="1" dirty="0" err="1">
                <a:cs typeface="Calibri"/>
              </a:rPr>
              <a:t>ketkä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uskovat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sinuun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arvostavat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sinua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luottavat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sinuun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Kenen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puoleen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voi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kääntyä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hankalan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paikan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tullen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Ketkä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seisovat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vierelläsi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tahansa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tilanteessa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vielä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millaiset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teot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sanat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auttavat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hankalassa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tilanteessa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 err="1">
                <a:cs typeface="Calibri"/>
              </a:rPr>
              <a:t>Mitä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toivoisit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toisten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tällöin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tekevän</a:t>
            </a:r>
            <a:r>
              <a:rPr lang="en-US" sz="2000" b="1" dirty="0">
                <a:cs typeface="Calibri"/>
              </a:rPr>
              <a:t> tai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toivoisit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heidän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toimivan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että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apu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olisi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tarkoituksenmukaista</a:t>
            </a:r>
            <a:r>
              <a:rPr lang="en-US" sz="2000" b="1" dirty="0">
                <a:cs typeface="Calibri"/>
              </a:rPr>
              <a:t>?</a:t>
            </a:r>
            <a:endParaRPr lang="en-US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65A977-E52A-4EE0-82D3-7DB07E86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 err="1">
                <a:cs typeface="Calibri Light"/>
              </a:rPr>
              <a:t>Ihmissuhteet</a:t>
            </a:r>
            <a:br>
              <a:rPr lang="en-US" sz="4000">
                <a:cs typeface="Calibri Light"/>
              </a:rPr>
            </a:br>
            <a:r>
              <a:rPr lang="en-US" sz="4000" err="1">
                <a:cs typeface="Calibri Light"/>
              </a:rPr>
              <a:t>Ystävyyden</a:t>
            </a:r>
            <a:r>
              <a:rPr lang="en-US" sz="4000">
                <a:cs typeface="Calibri Light"/>
              </a:rPr>
              <a:t> </a:t>
            </a:r>
            <a:r>
              <a:rPr lang="en-US" sz="4000" err="1">
                <a:cs typeface="Calibri Light"/>
              </a:rPr>
              <a:t>voima</a:t>
            </a:r>
            <a:br>
              <a:rPr lang="en-US" sz="400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dirty="0" err="1">
                <a:cs typeface="Calibri"/>
              </a:rPr>
              <a:t>Sinun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ympärilläsi</a:t>
            </a:r>
            <a:r>
              <a:rPr lang="en-US" sz="2000" dirty="0">
                <a:cs typeface="Calibri"/>
              </a:rPr>
              <a:t> on </a:t>
            </a:r>
            <a:r>
              <a:rPr lang="en-US" sz="2000" dirty="0" err="1">
                <a:cs typeface="Calibri"/>
              </a:rPr>
              <a:t>monia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ihmisiä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osa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lähempänä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osa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kauempana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Jokainen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meistä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tarvitsee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jonkinlaista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sosiaalista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elämää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oman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hyvinvointinsa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tueksi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Kaipaatko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ystävien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kavereiden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seuraan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päivittäin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nautitko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myös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omasta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rauhastasi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olosta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ilman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samassa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tilassa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olevia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ihmisiä</a:t>
            </a:r>
            <a:r>
              <a:rPr lang="en-US" sz="2000" b="1" dirty="0">
                <a:cs typeface="Calibri"/>
              </a:rPr>
              <a:t>? 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Tuovatko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läheiset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ihmiset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sinulle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energiaa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koetko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että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kuormitut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heidän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seurassaan</a:t>
            </a:r>
            <a:r>
              <a:rPr lang="en-US" sz="2000" b="1" dirty="0">
                <a:cs typeface="Calibri"/>
              </a:rPr>
              <a:t>?</a:t>
            </a:r>
            <a:endParaRPr lang="en-US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Onko </a:t>
            </a:r>
            <a:r>
              <a:rPr lang="en-US" sz="2000" b="1" dirty="0" err="1">
                <a:cs typeface="Calibri"/>
              </a:rPr>
              <a:t>sinulla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mielestäsi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sopiva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määrä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läheisiä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ystäviä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kauempia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tuttavuuksia</a:t>
            </a:r>
            <a:r>
              <a:rPr lang="en-US" sz="2000" b="1" dirty="0">
                <a:cs typeface="Calibri"/>
              </a:rPr>
              <a:t>?</a:t>
            </a:r>
          </a:p>
          <a:p>
            <a:r>
              <a:rPr lang="en-US" sz="2000" b="1" dirty="0">
                <a:cs typeface="Calibri"/>
              </a:rPr>
              <a:t>* Jos </a:t>
            </a:r>
            <a:r>
              <a:rPr lang="en-US" sz="2000" b="1" dirty="0" err="1">
                <a:cs typeface="Calibri"/>
              </a:rPr>
              <a:t>kaipaat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uusia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ystäviä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mistä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niitä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voisi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saada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Mikä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merkitys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ystävillä</a:t>
            </a:r>
            <a:r>
              <a:rPr lang="en-US" sz="2000" b="1" dirty="0">
                <a:cs typeface="Calibri"/>
              </a:rPr>
              <a:t> ja </a:t>
            </a:r>
            <a:r>
              <a:rPr lang="en-US" sz="2000" b="1" dirty="0" err="1">
                <a:cs typeface="Calibri"/>
              </a:rPr>
              <a:t>tuttavilla</a:t>
            </a:r>
            <a:r>
              <a:rPr lang="en-US" sz="2000" b="1" dirty="0">
                <a:cs typeface="Calibri"/>
              </a:rPr>
              <a:t> on </a:t>
            </a:r>
            <a:r>
              <a:rPr lang="en-US" sz="2000" b="1" dirty="0" err="1">
                <a:cs typeface="Calibri"/>
              </a:rPr>
              <a:t>elämässäsi</a:t>
            </a:r>
            <a:r>
              <a:rPr lang="en-US" sz="2000" b="1" dirty="0">
                <a:cs typeface="Calibri"/>
              </a:rPr>
              <a:t>?</a:t>
            </a:r>
          </a:p>
          <a:p>
            <a:endParaRPr lang="en-US" b="1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332894-8099-40C6-83C2-59020178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009D9B-CFB9-46E4-93D8-796FEC601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 fontScale="90000"/>
          </a:bodyPr>
          <a:lstStyle/>
          <a:p>
            <a:r>
              <a:rPr lang="en-US" sz="4000">
                <a:cs typeface="Calibri Light"/>
              </a:rPr>
              <a:t>Ihmissuhteet</a:t>
            </a:r>
            <a:br>
              <a:rPr lang="en-US" sz="4000" dirty="0">
                <a:cs typeface="Calibri Light"/>
              </a:rPr>
            </a:br>
            <a:r>
              <a:rPr lang="en-US" sz="4000">
                <a:cs typeface="Calibri Light"/>
              </a:rPr>
              <a:t>Tunteiden tunnistaminen</a:t>
            </a:r>
            <a:br>
              <a:rPr lang="en-US" sz="4000" dirty="0">
                <a:cs typeface="Calibri Light"/>
              </a:rPr>
            </a:b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4155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Olet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varmasti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tunnistanut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itsessäsi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monenlaisia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tunnetiloja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sekä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ajatuksissa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että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toiminnassa</a:t>
            </a:r>
            <a:r>
              <a:rPr lang="en-US" sz="2000" dirty="0">
                <a:cs typeface="Calibri"/>
              </a:rPr>
              <a:t>. On </a:t>
            </a:r>
            <a:r>
              <a:rPr lang="en-US" sz="2000" dirty="0" err="1">
                <a:cs typeface="Calibri"/>
              </a:rPr>
              <a:t>hyvä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osata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pysäyttää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välillä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tunteikas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toiminta</a:t>
            </a:r>
            <a:r>
              <a:rPr lang="en-US" sz="2000" dirty="0">
                <a:cs typeface="Calibri"/>
              </a:rPr>
              <a:t>. </a:t>
            </a:r>
            <a:r>
              <a:rPr lang="en-US" sz="2000" dirty="0" err="1">
                <a:cs typeface="Calibri"/>
              </a:rPr>
              <a:t>Sitä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kutsutaan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tunteiden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hallinnaksi</a:t>
            </a:r>
            <a:r>
              <a:rPr lang="en-US" sz="2000" dirty="0">
                <a:cs typeface="Calibri"/>
              </a:rPr>
              <a:t> tai </a:t>
            </a:r>
            <a:r>
              <a:rPr lang="en-US" sz="2000" dirty="0" err="1">
                <a:cs typeface="Calibri"/>
              </a:rPr>
              <a:t>tunnesäätelyksi</a:t>
            </a:r>
            <a:r>
              <a:rPr lang="en-US" sz="2000" dirty="0">
                <a:cs typeface="Calibri"/>
              </a:rPr>
              <a:t>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muutamia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tunnetiloja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jotka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vaikuttavat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sinuun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vahvasti</a:t>
            </a:r>
            <a:r>
              <a:rPr lang="en-US" sz="2000" b="1" dirty="0">
                <a:cs typeface="Calibri"/>
              </a:rPr>
              <a:t>.</a:t>
            </a: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seuraavaksi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missä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osassa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kehoa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seuraavat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tunteet</a:t>
            </a:r>
            <a:r>
              <a:rPr lang="en-US" sz="2000" b="1" dirty="0">
                <a:cs typeface="Calibri"/>
              </a:rPr>
              <a:t>: </a:t>
            </a:r>
            <a:r>
              <a:rPr lang="en-US" sz="2000" b="1" dirty="0" err="1">
                <a:cs typeface="Calibri"/>
              </a:rPr>
              <a:t>huoli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turhautuminen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viha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suru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ilo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jännitys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kiitollisuus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rakkaus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dirty="0" err="1">
                <a:cs typeface="Calibri"/>
              </a:rPr>
              <a:t>rauhallisuus</a:t>
            </a:r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* </a:t>
            </a:r>
            <a:r>
              <a:rPr lang="en-US" sz="2000" b="1" dirty="0" err="1">
                <a:cs typeface="Calibri"/>
              </a:rPr>
              <a:t>Pohdi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lopuksi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keinoja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miten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saat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tunnetilan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pysäytettyä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ennen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siirtymistä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toimintaan</a:t>
            </a:r>
            <a:r>
              <a:rPr lang="en-US" sz="2000" b="1" dirty="0">
                <a:cs typeface="Calibri"/>
              </a:rPr>
              <a:t>.</a:t>
            </a:r>
          </a:p>
          <a:p>
            <a:endParaRPr lang="en-US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dirty="0">
                <a:cs typeface="Calibri"/>
              </a:rPr>
              <a:t>                                                                                      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51B583-6ED7-4BCF-880D-652B873D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Sandberg, E. (2019). Rakennetaan nuori vahvaksi. ES Pedagogica Oy.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2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8223df-0d9c-4058-b6ff-1800774efdd0" xsi:nil="true"/>
    <lcf76f155ced4ddcb4097134ff3c332f xmlns="0e31fa5a-a812-4eb0-a7b4-616fdb017d9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E356141482B014999E04618CB52EE41" ma:contentTypeVersion="8" ma:contentTypeDescription="Luo uusi asiakirja." ma:contentTypeScope="" ma:versionID="386ca15c6c4c7b14b6e25c2b28c905c2">
  <xsd:schema xmlns:xsd="http://www.w3.org/2001/XMLSchema" xmlns:xs="http://www.w3.org/2001/XMLSchema" xmlns:p="http://schemas.microsoft.com/office/2006/metadata/properties" xmlns:ns2="0e31fa5a-a812-4eb0-a7b4-616fdb017d97" xmlns:ns3="5d8223df-0d9c-4058-b6ff-1800774efdd0" targetNamespace="http://schemas.microsoft.com/office/2006/metadata/properties" ma:root="true" ma:fieldsID="c181bcc3d52e2e72f47ed7ea9705f93a" ns2:_="" ns3:_="">
    <xsd:import namespace="0e31fa5a-a812-4eb0-a7b4-616fdb017d97"/>
    <xsd:import namespace="5d8223df-0d9c-4058-b6ff-1800774ef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1fa5a-a812-4eb0-a7b4-616fdb017d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8223df-0d9c-4058-b6ff-1800774efdd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033ef3b-bdb7-422d-9049-ee28d0f6ca37}" ma:internalName="TaxCatchAll" ma:showField="CatchAllData" ma:web="5d8223df-0d9c-4058-b6ff-1800774efd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1BC9DE-D06A-4D79-BFBE-5E9B169FD037}">
  <ds:schemaRefs>
    <ds:schemaRef ds:uri="http://purl.org/dc/terms/"/>
    <ds:schemaRef ds:uri="http://purl.org/dc/dcmitype/"/>
    <ds:schemaRef ds:uri="http://schemas.microsoft.com/office/2006/documentManagement/types"/>
    <ds:schemaRef ds:uri="83402491-d79c-47f3-b88d-62077c851b7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bf255c1-f3de-4e45-bcb8-e06622cb631e"/>
    <ds:schemaRef ds:uri="http://www.w3.org/XML/1998/namespace"/>
    <ds:schemaRef ds:uri="5d8223df-0d9c-4058-b6ff-1800774efdd0"/>
    <ds:schemaRef ds:uri="0e31fa5a-a812-4eb0-a7b4-616fdb017d97"/>
  </ds:schemaRefs>
</ds:datastoreItem>
</file>

<file path=customXml/itemProps2.xml><?xml version="1.0" encoding="utf-8"?>
<ds:datastoreItem xmlns:ds="http://schemas.openxmlformats.org/officeDocument/2006/customXml" ds:itemID="{FBA300C5-EC11-47F9-B27B-64BB230974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31fa5a-a812-4eb0-a7b4-616fdb017d97"/>
    <ds:schemaRef ds:uri="5d8223df-0d9c-4058-b6ff-1800774efd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B909F2-DE3F-4096-AF5B-1F010A1AE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1864</Words>
  <Application>Microsoft Office PowerPoint</Application>
  <PresentationFormat>Laajakuva</PresentationFormat>
  <Paragraphs>257</Paragraphs>
  <Slides>21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2" baseType="lpstr">
      <vt:lpstr>Office Theme</vt:lpstr>
      <vt:lpstr>Rakennetaan oppilas vahvaksi Hyvinvoinnin rakennusaineita oppilaille</vt:lpstr>
      <vt:lpstr>Pätevyys Kasvun ajattelutapa</vt:lpstr>
      <vt:lpstr>Pätevyys Mikä meni hyvin?</vt:lpstr>
      <vt:lpstr>Itseluottamus Listoja</vt:lpstr>
      <vt:lpstr>Itseluottamus Itsetunto</vt:lpstr>
      <vt:lpstr>Itseluottamus Ylpeyden aiheita</vt:lpstr>
      <vt:lpstr>Itseluottamus Luottamuksen pyramidi</vt:lpstr>
      <vt:lpstr>Ihmissuhteet Ystävyyden voima </vt:lpstr>
      <vt:lpstr>Ihmissuhteet Tunteiden tunnistaminen </vt:lpstr>
      <vt:lpstr>Ihmissuhteet Tunteisiin vaikuttaminen</vt:lpstr>
      <vt:lpstr>Ihmissuhteet Ärsykkeeseen reagointi</vt:lpstr>
      <vt:lpstr>Luonne Minä</vt:lpstr>
      <vt:lpstr>Luonne Lisää Poweria! </vt:lpstr>
      <vt:lpstr>Välittäminen </vt:lpstr>
      <vt:lpstr>Välittäminen Hyvän mielen tuojat </vt:lpstr>
      <vt:lpstr>Välittäminen Palauttava hengitys </vt:lpstr>
      <vt:lpstr>Välittäminen Lihasten rentouttaminen </vt:lpstr>
      <vt:lpstr>Välittäminen Palauttava ympäristö </vt:lpstr>
      <vt:lpstr>Välittäminen Hyvinvointia lisäävät pienet hetket </vt:lpstr>
      <vt:lpstr>Välittäminen Ystävällisyyden teot </vt:lpstr>
      <vt:lpstr>Välittäminen Ystävällisyyden teot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Tuire Silvennoinen</dc:creator>
  <cp:lastModifiedBy>Tuire Silvennoinen</cp:lastModifiedBy>
  <cp:revision>48</cp:revision>
  <dcterms:created xsi:type="dcterms:W3CDTF">2019-10-25T06:24:44Z</dcterms:created>
  <dcterms:modified xsi:type="dcterms:W3CDTF">2022-10-11T11:46:23Z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0x010100EE356141482B014999E04618CB52EE41</vt:lpwstr>
  </property>
  <property fmtid="{D5CDD505-2E9C-101B-9397-08002B2CF9AE}" pid="3" name="MediaServiceImageTags">
    <vt:lpwstr/>
  </property>
</Properties>
</file>